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78" r:id="rId2"/>
    <p:sldId id="280" r:id="rId3"/>
    <p:sldId id="285" r:id="rId4"/>
    <p:sldId id="284"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porabnik" initials="u" lastIdx="2" clrIdx="0">
    <p:extLst>
      <p:ext uri="{19B8F6BF-5375-455C-9EA6-DF929625EA0E}">
        <p15:presenceInfo xmlns:p15="http://schemas.microsoft.com/office/powerpoint/2012/main" userId="uporabni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182" autoAdjust="0"/>
  </p:normalViewPr>
  <p:slideViewPr>
    <p:cSldViewPr snapToGrid="0">
      <p:cViewPr varScale="1">
        <p:scale>
          <a:sx n="56" d="100"/>
          <a:sy n="56" d="100"/>
        </p:scale>
        <p:origin x="1296"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dirty="0"/>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18AAC-3F4C-40B0-A313-337E8A8F8ABD}" type="datetimeFigureOut">
              <a:rPr lang="sl-SI" smtClean="0"/>
              <a:t>20. 12. 2023</a:t>
            </a:fld>
            <a:endParaRPr lang="sl-SI" dirty="0"/>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dirty="0"/>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dirty="0"/>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AA456-7DAF-4BFF-A0E8-92E3D8D0591F}" type="slidenum">
              <a:rPr lang="sl-SI" smtClean="0"/>
              <a:t>‹#›</a:t>
            </a:fld>
            <a:endParaRPr lang="sl-SI" dirty="0"/>
          </a:p>
        </p:txBody>
      </p:sp>
    </p:spTree>
    <p:extLst>
      <p:ext uri="{BB962C8B-B14F-4D97-AF65-F5344CB8AC3E}">
        <p14:creationId xmlns:p14="http://schemas.microsoft.com/office/powerpoint/2010/main" val="219355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5</a:t>
            </a:fld>
            <a:endParaRPr lang="sl-SI" dirty="0"/>
          </a:p>
        </p:txBody>
      </p:sp>
    </p:spTree>
    <p:extLst>
      <p:ext uri="{BB962C8B-B14F-4D97-AF65-F5344CB8AC3E}">
        <p14:creationId xmlns:p14="http://schemas.microsoft.com/office/powerpoint/2010/main" val="1196981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13</a:t>
            </a:fld>
            <a:endParaRPr lang="sl-SI" dirty="0"/>
          </a:p>
        </p:txBody>
      </p:sp>
    </p:spTree>
    <p:extLst>
      <p:ext uri="{BB962C8B-B14F-4D97-AF65-F5344CB8AC3E}">
        <p14:creationId xmlns:p14="http://schemas.microsoft.com/office/powerpoint/2010/main" val="625035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14</a:t>
            </a:fld>
            <a:endParaRPr lang="sl-SI" dirty="0"/>
          </a:p>
        </p:txBody>
      </p:sp>
    </p:spTree>
    <p:extLst>
      <p:ext uri="{BB962C8B-B14F-4D97-AF65-F5344CB8AC3E}">
        <p14:creationId xmlns:p14="http://schemas.microsoft.com/office/powerpoint/2010/main" val="2418934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15</a:t>
            </a:fld>
            <a:endParaRPr lang="sl-SI" dirty="0"/>
          </a:p>
        </p:txBody>
      </p:sp>
    </p:spTree>
    <p:extLst>
      <p:ext uri="{BB962C8B-B14F-4D97-AF65-F5344CB8AC3E}">
        <p14:creationId xmlns:p14="http://schemas.microsoft.com/office/powerpoint/2010/main" val="304850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16</a:t>
            </a:fld>
            <a:endParaRPr lang="sl-SI" dirty="0"/>
          </a:p>
        </p:txBody>
      </p:sp>
    </p:spTree>
    <p:extLst>
      <p:ext uri="{BB962C8B-B14F-4D97-AF65-F5344CB8AC3E}">
        <p14:creationId xmlns:p14="http://schemas.microsoft.com/office/powerpoint/2010/main" val="2296934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69BAA456-7DAF-4BFF-A0E8-92E3D8D0591F}" type="slidenum">
              <a:rPr lang="sl-SI" smtClean="0"/>
              <a:t>17</a:t>
            </a:fld>
            <a:endParaRPr lang="sl-SI" dirty="0"/>
          </a:p>
        </p:txBody>
      </p:sp>
    </p:spTree>
    <p:extLst>
      <p:ext uri="{BB962C8B-B14F-4D97-AF65-F5344CB8AC3E}">
        <p14:creationId xmlns:p14="http://schemas.microsoft.com/office/powerpoint/2010/main" val="3440204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sl-SI" smtClean="0"/>
              <a:t>Uredite slog naslova matrice</a:t>
            </a:r>
            <a:endParaRPr lang="sl-SI"/>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smtClean="0"/>
              <a:t>Kliknite, da uredite slog podnaslova matrice</a:t>
            </a:r>
            <a:endParaRPr lang="sl-SI"/>
          </a:p>
        </p:txBody>
      </p:sp>
      <p:sp>
        <p:nvSpPr>
          <p:cNvPr id="4" name="Označba mesta datuma 3"/>
          <p:cNvSpPr>
            <a:spLocks noGrp="1"/>
          </p:cNvSpPr>
          <p:nvPr>
            <p:ph type="dt" sz="half" idx="10"/>
          </p:nvPr>
        </p:nvSpPr>
        <p:spPr/>
        <p:txBody>
          <a:bodyPr/>
          <a:lstStyle/>
          <a:p>
            <a:fld id="{6CC255F7-7ED3-481D-99A0-6418AF49F0BA}" type="datetime1">
              <a:rPr lang="sl-SI" smtClean="0"/>
              <a:t>20. 12. 2023</a:t>
            </a:fld>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4130848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F9E5210C-9B82-4F80-8061-543F592AB571}" type="datetime1">
              <a:rPr lang="sl-SI" smtClean="0"/>
              <a:t>20. 12. 2023</a:t>
            </a:fld>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18799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sl-SI" smtClean="0"/>
              <a:t>Uredite slog naslova matrice</a:t>
            </a:r>
            <a:endParaRPr lang="sl-SI"/>
          </a:p>
        </p:txBody>
      </p:sp>
      <p:sp>
        <p:nvSpPr>
          <p:cNvPr id="3" name="Označba mesta besedil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smtClean="0"/>
              <a:t>Uredite sloge besedila matrice</a:t>
            </a:r>
          </a:p>
        </p:txBody>
      </p:sp>
      <p:sp>
        <p:nvSpPr>
          <p:cNvPr id="4" name="Označba mesta datuma 3"/>
          <p:cNvSpPr>
            <a:spLocks noGrp="1"/>
          </p:cNvSpPr>
          <p:nvPr>
            <p:ph type="dt" sz="half" idx="10"/>
          </p:nvPr>
        </p:nvSpPr>
        <p:spPr/>
        <p:txBody>
          <a:bodyPr/>
          <a:lstStyle/>
          <a:p>
            <a:fld id="{616109F5-18C0-4BCC-8D3F-FBE8F2C2B157}" type="datetime1">
              <a:rPr lang="sl-SI" smtClean="0"/>
              <a:t>20. 12. 2023</a:t>
            </a:fld>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718591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sz="half" idx="1"/>
          </p:nvPr>
        </p:nvSpPr>
        <p:spPr>
          <a:xfrm>
            <a:off x="838200" y="1825625"/>
            <a:ext cx="5181600" cy="435133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vsebine 3"/>
          <p:cNvSpPr>
            <a:spLocks noGrp="1"/>
          </p:cNvSpPr>
          <p:nvPr>
            <p:ph sz="half" idx="2"/>
          </p:nvPr>
        </p:nvSpPr>
        <p:spPr>
          <a:xfrm>
            <a:off x="6172200" y="1825625"/>
            <a:ext cx="5181600" cy="435133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datuma 4"/>
          <p:cNvSpPr>
            <a:spLocks noGrp="1"/>
          </p:cNvSpPr>
          <p:nvPr>
            <p:ph type="dt" sz="half" idx="10"/>
          </p:nvPr>
        </p:nvSpPr>
        <p:spPr/>
        <p:txBody>
          <a:bodyPr/>
          <a:lstStyle/>
          <a:p>
            <a:fld id="{4B82D86E-DC91-4E48-90A8-F5DE46257FAE}" type="datetime1">
              <a:rPr lang="sl-SI" smtClean="0"/>
              <a:t>20. 12. 2023</a:t>
            </a:fld>
            <a:endParaRPr lang="sl-SI" dirty="0"/>
          </a:p>
        </p:txBody>
      </p:sp>
      <p:sp>
        <p:nvSpPr>
          <p:cNvPr id="6" name="Označba mesta noge 5"/>
          <p:cNvSpPr>
            <a:spLocks noGrp="1"/>
          </p:cNvSpPr>
          <p:nvPr>
            <p:ph type="ftr" sz="quarter" idx="11"/>
          </p:nvPr>
        </p:nvSpPr>
        <p:spPr/>
        <p:txBody>
          <a:bodyPr/>
          <a:lstStyle/>
          <a:p>
            <a:r>
              <a:rPr lang="sl-SI" dirty="0" smtClean="0"/>
              <a:t>Cvetka Peterlin</a:t>
            </a:r>
            <a:endParaRPr lang="sl-SI" dirty="0"/>
          </a:p>
        </p:txBody>
      </p:sp>
      <p:sp>
        <p:nvSpPr>
          <p:cNvPr id="7" name="Označba mesta številke diapozitiva 6"/>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33742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sl-SI" smtClean="0"/>
              <a:t>Uredite slog naslova matrice</a:t>
            </a:r>
            <a:endParaRPr lang="sl-SI"/>
          </a:p>
        </p:txBody>
      </p:sp>
      <p:sp>
        <p:nvSpPr>
          <p:cNvPr id="3" name="Označba mesta besedil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značba mesta vsebine 3"/>
          <p:cNvSpPr>
            <a:spLocks noGrp="1"/>
          </p:cNvSpPr>
          <p:nvPr>
            <p:ph sz="half" idx="2"/>
          </p:nvPr>
        </p:nvSpPr>
        <p:spPr>
          <a:xfrm>
            <a:off x="839788" y="2505075"/>
            <a:ext cx="5157787"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besedil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značba mesta vsebine 5"/>
          <p:cNvSpPr>
            <a:spLocks noGrp="1"/>
          </p:cNvSpPr>
          <p:nvPr>
            <p:ph sz="quarter" idx="4"/>
          </p:nvPr>
        </p:nvSpPr>
        <p:spPr>
          <a:xfrm>
            <a:off x="6172200" y="2505075"/>
            <a:ext cx="5183188"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značba mesta datuma 6"/>
          <p:cNvSpPr>
            <a:spLocks noGrp="1"/>
          </p:cNvSpPr>
          <p:nvPr>
            <p:ph type="dt" sz="half" idx="10"/>
          </p:nvPr>
        </p:nvSpPr>
        <p:spPr/>
        <p:txBody>
          <a:bodyPr/>
          <a:lstStyle/>
          <a:p>
            <a:fld id="{A95443CA-5A90-4C9D-BD55-BA3A7C0EA9C4}" type="datetime1">
              <a:rPr lang="sl-SI" smtClean="0"/>
              <a:t>20. 12. 2023</a:t>
            </a:fld>
            <a:endParaRPr lang="sl-SI" dirty="0"/>
          </a:p>
        </p:txBody>
      </p:sp>
      <p:sp>
        <p:nvSpPr>
          <p:cNvPr id="8" name="Označba mesta noge 7"/>
          <p:cNvSpPr>
            <a:spLocks noGrp="1"/>
          </p:cNvSpPr>
          <p:nvPr>
            <p:ph type="ftr" sz="quarter" idx="11"/>
          </p:nvPr>
        </p:nvSpPr>
        <p:spPr/>
        <p:txBody>
          <a:bodyPr/>
          <a:lstStyle/>
          <a:p>
            <a:r>
              <a:rPr lang="sl-SI" dirty="0" smtClean="0"/>
              <a:t>Cvetka Peterlin</a:t>
            </a:r>
            <a:endParaRPr lang="sl-SI" dirty="0"/>
          </a:p>
        </p:txBody>
      </p:sp>
      <p:sp>
        <p:nvSpPr>
          <p:cNvPr id="9" name="Označba mesta številke diapozitiva 8"/>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221252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datuma 2"/>
          <p:cNvSpPr>
            <a:spLocks noGrp="1"/>
          </p:cNvSpPr>
          <p:nvPr>
            <p:ph type="dt" sz="half" idx="10"/>
          </p:nvPr>
        </p:nvSpPr>
        <p:spPr/>
        <p:txBody>
          <a:bodyPr/>
          <a:lstStyle/>
          <a:p>
            <a:fld id="{4859E3A9-BCFD-40F2-B39A-6E013CA1583A}" type="datetime1">
              <a:rPr lang="sl-SI" smtClean="0"/>
              <a:t>20. 12. 2023</a:t>
            </a:fld>
            <a:endParaRPr lang="sl-SI" dirty="0"/>
          </a:p>
        </p:txBody>
      </p:sp>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5" name="Označba mesta številke diapozitiva 4"/>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54025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p>
            <a:fld id="{3A9FA204-84D5-4A6B-87A4-1FC3BBAFA1E9}" type="datetime1">
              <a:rPr lang="sl-SI" smtClean="0"/>
              <a:t>20. 12. 2023</a:t>
            </a:fld>
            <a:endParaRPr lang="sl-SI" dirty="0"/>
          </a:p>
        </p:txBody>
      </p:sp>
      <p:sp>
        <p:nvSpPr>
          <p:cNvPr id="3" name="Označba mesta noge 2"/>
          <p:cNvSpPr>
            <a:spLocks noGrp="1"/>
          </p:cNvSpPr>
          <p:nvPr>
            <p:ph type="ftr" sz="quarter" idx="11"/>
          </p:nvPr>
        </p:nvSpPr>
        <p:spPr/>
        <p:txBody>
          <a:bodyPr/>
          <a:lstStyle/>
          <a:p>
            <a:r>
              <a:rPr lang="sl-SI" dirty="0" smtClean="0"/>
              <a:t>Cvetka Peterlin</a:t>
            </a:r>
            <a:endParaRPr lang="sl-SI" dirty="0"/>
          </a:p>
        </p:txBody>
      </p:sp>
      <p:sp>
        <p:nvSpPr>
          <p:cNvPr id="4" name="Označba mesta številke diapozitiva 3"/>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254326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smtClean="0"/>
              <a:t>Uredite slog naslova matrice</a:t>
            </a:r>
            <a:endParaRPr lang="sl-SI"/>
          </a:p>
        </p:txBody>
      </p:sp>
      <p:sp>
        <p:nvSpPr>
          <p:cNvPr id="3" name="Označba mesta vsebin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p>
            <a:fld id="{47BD6FEC-ADFC-4CF8-B7FB-8B76A6A7D780}" type="datetime1">
              <a:rPr lang="sl-SI" smtClean="0"/>
              <a:t>20. 12. 2023</a:t>
            </a:fld>
            <a:endParaRPr lang="sl-SI" dirty="0"/>
          </a:p>
        </p:txBody>
      </p:sp>
      <p:sp>
        <p:nvSpPr>
          <p:cNvPr id="6" name="Označba mesta noge 5"/>
          <p:cNvSpPr>
            <a:spLocks noGrp="1"/>
          </p:cNvSpPr>
          <p:nvPr>
            <p:ph type="ftr" sz="quarter" idx="11"/>
          </p:nvPr>
        </p:nvSpPr>
        <p:spPr/>
        <p:txBody>
          <a:bodyPr/>
          <a:lstStyle/>
          <a:p>
            <a:r>
              <a:rPr lang="sl-SI" dirty="0" smtClean="0"/>
              <a:t>Cvetka Peterlin</a:t>
            </a:r>
            <a:endParaRPr lang="sl-SI" dirty="0"/>
          </a:p>
        </p:txBody>
      </p:sp>
      <p:sp>
        <p:nvSpPr>
          <p:cNvPr id="7" name="Označba mesta številke diapozitiva 6"/>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666847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smtClean="0"/>
              <a:t>Uredite slog naslova matrice</a:t>
            </a:r>
            <a:endParaRPr lang="sl-SI"/>
          </a:p>
        </p:txBody>
      </p:sp>
      <p:sp>
        <p:nvSpPr>
          <p:cNvPr id="3" name="Označba mesta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dirty="0"/>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p>
            <a:fld id="{5F087BCB-D8B7-43CF-BF89-A2514F0B808E}" type="datetime1">
              <a:rPr lang="sl-SI" smtClean="0"/>
              <a:t>20. 12. 2023</a:t>
            </a:fld>
            <a:endParaRPr lang="sl-SI" dirty="0"/>
          </a:p>
        </p:txBody>
      </p:sp>
      <p:sp>
        <p:nvSpPr>
          <p:cNvPr id="6" name="Označba mesta noge 5"/>
          <p:cNvSpPr>
            <a:spLocks noGrp="1"/>
          </p:cNvSpPr>
          <p:nvPr>
            <p:ph type="ftr" sz="quarter" idx="11"/>
          </p:nvPr>
        </p:nvSpPr>
        <p:spPr/>
        <p:txBody>
          <a:bodyPr/>
          <a:lstStyle/>
          <a:p>
            <a:r>
              <a:rPr lang="sl-SI" dirty="0" smtClean="0"/>
              <a:t>Cvetka Peterlin</a:t>
            </a:r>
            <a:endParaRPr lang="sl-SI" dirty="0"/>
          </a:p>
        </p:txBody>
      </p:sp>
      <p:sp>
        <p:nvSpPr>
          <p:cNvPr id="7" name="Označba mesta številke diapozitiva 6"/>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3195457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095EBD59-0B43-429B-8274-C795D231016D}" type="datetime1">
              <a:rPr lang="sl-SI" smtClean="0"/>
              <a:t>20. 12. 2023</a:t>
            </a:fld>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262028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8724900" y="365125"/>
            <a:ext cx="2628900" cy="5811838"/>
          </a:xfrm>
        </p:spPr>
        <p:txBody>
          <a:bodyPr vert="eaVert"/>
          <a:lstStyle/>
          <a:p>
            <a:r>
              <a:rPr lang="sl-SI" smtClean="0"/>
              <a:t>Uredite slog naslova matrice</a:t>
            </a:r>
            <a:endParaRPr lang="sl-SI"/>
          </a:p>
        </p:txBody>
      </p:sp>
      <p:sp>
        <p:nvSpPr>
          <p:cNvPr id="3" name="Označba mesta navpičnega besedila 2"/>
          <p:cNvSpPr>
            <a:spLocks noGrp="1"/>
          </p:cNvSpPr>
          <p:nvPr>
            <p:ph type="body" orient="vert" idx="1"/>
          </p:nvPr>
        </p:nvSpPr>
        <p:spPr>
          <a:xfrm>
            <a:off x="838200" y="365125"/>
            <a:ext cx="7734300" cy="5811838"/>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B365D5D6-B154-4226-B92D-84083E8E79C7}" type="datetime1">
              <a:rPr lang="sl-SI" smtClean="0"/>
              <a:t>20. 12. 2023</a:t>
            </a:fld>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a:t>
            </a:fld>
            <a:endParaRPr lang="sl-SI" dirty="0"/>
          </a:p>
        </p:txBody>
      </p:sp>
    </p:spTree>
    <p:extLst>
      <p:ext uri="{BB962C8B-B14F-4D97-AF65-F5344CB8AC3E}">
        <p14:creationId xmlns:p14="http://schemas.microsoft.com/office/powerpoint/2010/main" val="283870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značba mesta besedil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AB450-12AB-4EFD-904D-296A4B533606}" type="datetime1">
              <a:rPr lang="sl-SI" smtClean="0"/>
              <a:t>20. 12. 2023</a:t>
            </a:fld>
            <a:endParaRPr lang="sl-SI" dirty="0"/>
          </a:p>
        </p:txBody>
      </p:sp>
      <p:sp>
        <p:nvSpPr>
          <p:cNvPr id="5" name="Označba mesta no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l-SI" dirty="0" smtClean="0"/>
              <a:t>Cvetka Peterlin</a:t>
            </a:r>
            <a:endParaRPr lang="sl-SI" dirty="0"/>
          </a:p>
        </p:txBody>
      </p:sp>
      <p:sp>
        <p:nvSpPr>
          <p:cNvPr id="6" name="Označba mesta številke diapoz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43081-E2B1-44CC-A30D-7B1BD3DA87AC}" type="slidenum">
              <a:rPr lang="sl-SI" smtClean="0"/>
              <a:t>‹#›</a:t>
            </a:fld>
            <a:endParaRPr lang="sl-SI" dirty="0"/>
          </a:p>
        </p:txBody>
      </p:sp>
    </p:spTree>
    <p:extLst>
      <p:ext uri="{BB962C8B-B14F-4D97-AF65-F5344CB8AC3E}">
        <p14:creationId xmlns:p14="http://schemas.microsoft.com/office/powerpoint/2010/main" val="4135124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c-nm.si/projekti/klub-upokojencev-sc-novo-mest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672860"/>
            <a:ext cx="9144000" cy="2467155"/>
          </a:xfrm>
        </p:spPr>
        <p:txBody>
          <a:bodyPr/>
          <a:lstStyle/>
          <a:p>
            <a:r>
              <a:rPr lang="sl-SI" dirty="0" smtClean="0"/>
              <a:t>Klub upokojencev </a:t>
            </a:r>
            <a:br>
              <a:rPr lang="sl-SI" dirty="0" smtClean="0"/>
            </a:br>
            <a:r>
              <a:rPr lang="sl-SI" dirty="0" smtClean="0"/>
              <a:t>Šolskega centra Novo mesto</a:t>
            </a:r>
            <a:endParaRPr lang="sl-SI" dirty="0"/>
          </a:p>
        </p:txBody>
      </p:sp>
      <p:sp>
        <p:nvSpPr>
          <p:cNvPr id="3" name="Podnaslov 2"/>
          <p:cNvSpPr>
            <a:spLocks noGrp="1"/>
          </p:cNvSpPr>
          <p:nvPr>
            <p:ph type="subTitle" idx="1"/>
          </p:nvPr>
        </p:nvSpPr>
        <p:spPr>
          <a:xfrm>
            <a:off x="1523999" y="3502325"/>
            <a:ext cx="9759351" cy="2812211"/>
          </a:xfrm>
        </p:spPr>
        <p:txBody>
          <a:bodyPr>
            <a:normAutofit fontScale="92500" lnSpcReduction="10000"/>
          </a:bodyPr>
          <a:lstStyle/>
          <a:p>
            <a:r>
              <a:rPr lang="sl-SI" sz="2800" b="1" i="1" dirty="0">
                <a:solidFill>
                  <a:srgbClr val="0070C0"/>
                </a:solidFill>
              </a:rPr>
              <a:t>Spoštovani, </a:t>
            </a:r>
            <a:endParaRPr lang="sl-SI" sz="2800" b="1" i="1" dirty="0" smtClean="0">
              <a:solidFill>
                <a:srgbClr val="0070C0"/>
              </a:solidFill>
            </a:endParaRPr>
          </a:p>
          <a:p>
            <a:endParaRPr lang="sl-SI" sz="2800" dirty="0"/>
          </a:p>
          <a:p>
            <a:r>
              <a:rPr lang="sl-SI" sz="2800" dirty="0"/>
              <a:t>upokojenci, člani Kluba upokojencev Šolskega centra Novo mesto,</a:t>
            </a:r>
          </a:p>
          <a:p>
            <a:r>
              <a:rPr lang="sl-SI" sz="2800" dirty="0"/>
              <a:t>nekdanji sodelavci</a:t>
            </a:r>
            <a:r>
              <a:rPr lang="sl-SI" sz="2800" dirty="0" smtClean="0"/>
              <a:t>,</a:t>
            </a:r>
          </a:p>
          <a:p>
            <a:r>
              <a:rPr lang="sl-SI" sz="2800" dirty="0" smtClean="0"/>
              <a:t>direktor </a:t>
            </a:r>
            <a:r>
              <a:rPr lang="sl-SI" sz="2800" dirty="0"/>
              <a:t>Šolskega centra Novo </a:t>
            </a:r>
            <a:r>
              <a:rPr lang="sl-SI" sz="2800" dirty="0" smtClean="0"/>
              <a:t>mesto</a:t>
            </a:r>
          </a:p>
          <a:p>
            <a:r>
              <a:rPr lang="sl-SI" sz="2800" dirty="0" smtClean="0"/>
              <a:t>in </a:t>
            </a:r>
            <a:r>
              <a:rPr lang="sl-SI" sz="2800" dirty="0"/>
              <a:t>člani vodstva</a:t>
            </a:r>
            <a:r>
              <a:rPr lang="sl-SI" dirty="0"/>
              <a:t>. </a:t>
            </a:r>
          </a:p>
        </p:txBody>
      </p:sp>
    </p:spTree>
    <p:extLst>
      <p:ext uri="{BB962C8B-B14F-4D97-AF65-F5344CB8AC3E}">
        <p14:creationId xmlns:p14="http://schemas.microsoft.com/office/powerpoint/2010/main" val="4132687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609600"/>
            <a:ext cx="9144000" cy="1607127"/>
          </a:xfrm>
        </p:spPr>
        <p:txBody>
          <a:bodyPr>
            <a:normAutofit fontScale="90000"/>
          </a:bodyPr>
          <a:lstStyle/>
          <a:p>
            <a:r>
              <a:rPr lang="sl-SI" dirty="0" smtClean="0"/>
              <a:t>Uresničevanje vizije </a:t>
            </a:r>
            <a:br>
              <a:rPr lang="sl-SI" dirty="0" smtClean="0"/>
            </a:br>
            <a:r>
              <a:rPr lang="sl-SI" dirty="0" smtClean="0"/>
              <a:t>Šolskega centra Novo mesto </a:t>
            </a:r>
            <a:endParaRPr lang="sl-SI" dirty="0"/>
          </a:p>
        </p:txBody>
      </p:sp>
      <p:sp>
        <p:nvSpPr>
          <p:cNvPr id="3" name="Podnaslov 2"/>
          <p:cNvSpPr>
            <a:spLocks noGrp="1"/>
          </p:cNvSpPr>
          <p:nvPr>
            <p:ph type="subTitle" idx="1"/>
          </p:nvPr>
        </p:nvSpPr>
        <p:spPr>
          <a:xfrm>
            <a:off x="1524000" y="2413416"/>
            <a:ext cx="9144000" cy="3927424"/>
          </a:xfrm>
        </p:spPr>
        <p:txBody>
          <a:bodyPr>
            <a:normAutofit fontScale="70000" lnSpcReduction="20000"/>
          </a:bodyPr>
          <a:lstStyle/>
          <a:p>
            <a:pPr algn="just"/>
            <a:r>
              <a:rPr lang="sl-SI" sz="3100" dirty="0"/>
              <a:t>Tudi upokojenci smo s svojim delom, na svojih delovnih mestih, po svojih najboljših močeh, v danih razmerah in času, prispevali k vzpostavitvi dobrih pogojev za soustvarjanje šole učenja za </a:t>
            </a:r>
            <a:r>
              <a:rPr lang="sl-SI" sz="3100" dirty="0" smtClean="0"/>
              <a:t>življenje saj hiša brez temeljev ni stabilna in ne more zagotoviti varnega življenja.  </a:t>
            </a:r>
          </a:p>
          <a:p>
            <a:pPr algn="just"/>
            <a:r>
              <a:rPr lang="sl-SI" sz="3100" dirty="0" smtClean="0"/>
              <a:t> </a:t>
            </a:r>
            <a:endParaRPr lang="sl-SI" sz="3100" dirty="0"/>
          </a:p>
          <a:p>
            <a:pPr algn="just"/>
            <a:r>
              <a:rPr lang="sl-SI" sz="3100" dirty="0"/>
              <a:t>V </a:t>
            </a:r>
            <a:r>
              <a:rPr lang="sl-SI" sz="3100" dirty="0" smtClean="0"/>
              <a:t>trenutnem življenjskem obdobju, času po </a:t>
            </a:r>
            <a:r>
              <a:rPr lang="sl-SI" sz="3100" dirty="0"/>
              <a:t>upokojitvi, so nam v ponos in veselje naša druženja  v  Klubu upokojencev Šolskega centra Novo </a:t>
            </a:r>
            <a:r>
              <a:rPr lang="sl-SI" sz="3100" dirty="0" smtClean="0"/>
              <a:t>mesto, obujanju spominov na čas preživetim na Šolskem centru Novo mesto.</a:t>
            </a:r>
          </a:p>
          <a:p>
            <a:pPr algn="just"/>
            <a:r>
              <a:rPr lang="sl-SI" sz="3100" dirty="0" smtClean="0"/>
              <a:t>Upokojenci nismo samo stari. Smo </a:t>
            </a:r>
            <a:r>
              <a:rPr lang="sl-SI" sz="3100" dirty="0"/>
              <a:t>veliko več. </a:t>
            </a:r>
            <a:r>
              <a:rPr lang="sl-SI" sz="3100" dirty="0" smtClean="0"/>
              <a:t>Modri in hvaležni za </a:t>
            </a:r>
            <a:r>
              <a:rPr lang="sl-SI" sz="3100" dirty="0"/>
              <a:t>vsak nov dan, prav vsakega se veselimo. Vzamemo si čas za domače, prijatelje, za klepet z ljudmi, ki so nam dragi. Smo aktivni, delamo tisto, kar želimo in pri tem uživamo. Vsak jutri nam je nov izziv. Zavedamo se, da čeprav življenje ni večno, je  lahko srečno. </a:t>
            </a:r>
          </a:p>
          <a:p>
            <a:pPr algn="just"/>
            <a:r>
              <a:rPr lang="sl-SI" sz="3100" dirty="0" smtClean="0"/>
              <a:t>  </a:t>
            </a:r>
            <a:endParaRPr lang="sl-SI" sz="3100" dirty="0"/>
          </a:p>
          <a:p>
            <a:endParaRPr lang="sl-SI" dirty="0"/>
          </a:p>
        </p:txBody>
      </p:sp>
    </p:spTree>
    <p:extLst>
      <p:ext uri="{BB962C8B-B14F-4D97-AF65-F5344CB8AC3E}">
        <p14:creationId xmlns:p14="http://schemas.microsoft.com/office/powerpoint/2010/main" val="24352622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Odhodi v večnost</a:t>
            </a:r>
            <a:br>
              <a:rPr lang="sl-SI" dirty="0" smtClean="0"/>
            </a:br>
            <a:r>
              <a:rPr lang="sl-SI" dirty="0" smtClean="0"/>
              <a:t> – ohranjanje hvaležnega spomina</a:t>
            </a:r>
            <a:endParaRPr lang="sl-SI" dirty="0"/>
          </a:p>
        </p:txBody>
      </p:sp>
      <p:sp>
        <p:nvSpPr>
          <p:cNvPr id="3" name="Označba mesta vsebine 2"/>
          <p:cNvSpPr>
            <a:spLocks noGrp="1"/>
          </p:cNvSpPr>
          <p:nvPr>
            <p:ph idx="1"/>
          </p:nvPr>
        </p:nvSpPr>
        <p:spPr/>
        <p:txBody>
          <a:bodyPr/>
          <a:lstStyle/>
          <a:p>
            <a:r>
              <a:rPr lang="sl-SI" dirty="0" smtClean="0"/>
              <a:t>V letu 2023 smo se ob odhodu v večnost poslovili od dveh upokojencev Šolskega centra Novo mesto, in sicer:</a:t>
            </a:r>
          </a:p>
          <a:p>
            <a:endParaRPr lang="sl-SI" dirty="0"/>
          </a:p>
          <a:p>
            <a:pPr algn="ctr">
              <a:buFont typeface="Calibri" panose="020F0502020204030204" pitchFamily="34" charset="0"/>
              <a:buChar char="†"/>
            </a:pPr>
            <a:r>
              <a:rPr lang="sl-SI" dirty="0" smtClean="0"/>
              <a:t>2. marca 2023 od gospoda Marjana Lenarta in </a:t>
            </a:r>
          </a:p>
          <a:p>
            <a:pPr algn="ctr">
              <a:buFont typeface="Calibri" panose="020F0502020204030204" pitchFamily="34" charset="0"/>
              <a:buChar char="†"/>
            </a:pPr>
            <a:r>
              <a:rPr lang="sl-SI" dirty="0" smtClean="0"/>
              <a:t>4. maja 2023 od gospoda Jožefa Macedonija.</a:t>
            </a:r>
          </a:p>
          <a:p>
            <a:endParaRPr lang="sl-SI" dirty="0"/>
          </a:p>
          <a:p>
            <a:pPr algn="ctr">
              <a:buBlip>
                <a:blip r:embed="rId2"/>
              </a:buBlip>
            </a:pPr>
            <a:r>
              <a:rPr lang="sl-SI" b="1" dirty="0" smtClean="0"/>
              <a:t>S spoštovanjem in naj počivata v miru. </a:t>
            </a:r>
          </a:p>
          <a:p>
            <a:endParaRPr lang="sl-SI" dirty="0"/>
          </a:p>
        </p:txBody>
      </p:sp>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5" name="Označba mesta številke diapozitiva 4"/>
          <p:cNvSpPr>
            <a:spLocks noGrp="1"/>
          </p:cNvSpPr>
          <p:nvPr>
            <p:ph type="sldNum" sz="quarter" idx="12"/>
          </p:nvPr>
        </p:nvSpPr>
        <p:spPr/>
        <p:txBody>
          <a:bodyPr/>
          <a:lstStyle/>
          <a:p>
            <a:fld id="{80B43081-E2B1-44CC-A30D-7B1BD3DA87AC}" type="slidenum">
              <a:rPr lang="sl-SI" smtClean="0"/>
              <a:t>3</a:t>
            </a:fld>
            <a:endParaRPr lang="sl-SI" dirty="0"/>
          </a:p>
        </p:txBody>
      </p:sp>
    </p:spTree>
    <p:extLst>
      <p:ext uri="{BB962C8B-B14F-4D97-AF65-F5344CB8AC3E}">
        <p14:creationId xmlns:p14="http://schemas.microsoft.com/office/powerpoint/2010/main" val="3972848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pPr algn="ctr"/>
            <a:r>
              <a:rPr lang="sl-SI" dirty="0" smtClean="0"/>
              <a:t>Način obveščanja članov Kluba upokojencev Šolskega centra Novo mesto</a:t>
            </a:r>
            <a:endParaRPr lang="sl-SI" dirty="0"/>
          </a:p>
        </p:txBody>
      </p:sp>
      <p:sp>
        <p:nvSpPr>
          <p:cNvPr id="3" name="Označba mesta vsebine 2"/>
          <p:cNvSpPr>
            <a:spLocks noGrp="1"/>
          </p:cNvSpPr>
          <p:nvPr>
            <p:ph idx="1"/>
          </p:nvPr>
        </p:nvSpPr>
        <p:spPr/>
        <p:txBody>
          <a:bodyPr>
            <a:normAutofit/>
          </a:bodyPr>
          <a:lstStyle/>
          <a:p>
            <a:pPr algn="just"/>
            <a:r>
              <a:rPr lang="sl-SI" dirty="0"/>
              <a:t>Vabila na aktivnosti kluba posredujemo članom </a:t>
            </a:r>
            <a:r>
              <a:rPr lang="sl-SI" dirty="0" smtClean="0"/>
              <a:t>praviloma teden </a:t>
            </a:r>
            <a:r>
              <a:rPr lang="sl-SI" dirty="0"/>
              <a:t>dni pred dogodkom po e-pošti  in </a:t>
            </a:r>
            <a:r>
              <a:rPr lang="sl-SI" dirty="0" smtClean="0"/>
              <a:t>s </a:t>
            </a:r>
            <a:r>
              <a:rPr lang="sl-SI" dirty="0"/>
              <a:t>sms </a:t>
            </a:r>
            <a:r>
              <a:rPr lang="sl-SI" dirty="0" smtClean="0"/>
              <a:t>sporočilom. </a:t>
            </a:r>
          </a:p>
          <a:p>
            <a:pPr lvl="1" algn="just">
              <a:buFont typeface="Symbol" panose="05050102010706020507" pitchFamily="18" charset="2"/>
              <a:buChar char="©"/>
            </a:pPr>
            <a:r>
              <a:rPr lang="sl-SI" dirty="0" smtClean="0"/>
              <a:t>62 članom pošljem obvestilo po e-pošti in </a:t>
            </a:r>
          </a:p>
          <a:p>
            <a:pPr lvl="1" algn="just">
              <a:buFont typeface="Symbol" panose="05050102010706020507" pitchFamily="18" charset="2"/>
              <a:buChar char=""/>
            </a:pPr>
            <a:r>
              <a:rPr lang="sl-SI" dirty="0" smtClean="0"/>
              <a:t>18 članom pošljem obvestilo preko sms sporočila.</a:t>
            </a:r>
          </a:p>
          <a:p>
            <a:pPr lvl="1" algn="just">
              <a:buFont typeface="Symbol" panose="05050102010706020507" pitchFamily="18" charset="2"/>
              <a:buChar char=""/>
            </a:pPr>
            <a:endParaRPr lang="sl-SI" dirty="0"/>
          </a:p>
          <a:p>
            <a:pPr algn="just"/>
            <a:r>
              <a:rPr lang="sl-SI" dirty="0" smtClean="0"/>
              <a:t>Zapisi </a:t>
            </a:r>
            <a:r>
              <a:rPr lang="sl-SI" dirty="0"/>
              <a:t>o aktivnostih Kluba upokojencev Šolskega centra Novo mesto so objavljeni na spletni strani Šolskega centra Novo mesto, na povezavi </a:t>
            </a:r>
            <a:r>
              <a:rPr lang="sl-SI" dirty="0">
                <a:hlinkClick r:id="rId2"/>
              </a:rPr>
              <a:t>https://</a:t>
            </a:r>
            <a:r>
              <a:rPr lang="sl-SI" dirty="0" smtClean="0">
                <a:hlinkClick r:id="rId2"/>
              </a:rPr>
              <a:t>www.sc-nm.si/projekti/klub-upokojencev-sc-novo-mesto</a:t>
            </a:r>
            <a:endParaRPr lang="sl-SI" dirty="0" smtClean="0"/>
          </a:p>
          <a:p>
            <a:pPr algn="just"/>
            <a:r>
              <a:rPr lang="sl-SI" dirty="0"/>
              <a:t>Fotografije so s soglasjem članov kluba objavljene poleg zapisov o aktivnostih. </a:t>
            </a:r>
          </a:p>
          <a:p>
            <a:pPr algn="just"/>
            <a:endParaRPr lang="sl-SI" dirty="0"/>
          </a:p>
        </p:txBody>
      </p:sp>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5" name="Označba mesta številke diapozitiva 4"/>
          <p:cNvSpPr>
            <a:spLocks noGrp="1"/>
          </p:cNvSpPr>
          <p:nvPr>
            <p:ph type="sldNum" sz="quarter" idx="12"/>
          </p:nvPr>
        </p:nvSpPr>
        <p:spPr/>
        <p:txBody>
          <a:bodyPr/>
          <a:lstStyle/>
          <a:p>
            <a:fld id="{80B43081-E2B1-44CC-A30D-7B1BD3DA87AC}" type="slidenum">
              <a:rPr lang="sl-SI" smtClean="0"/>
              <a:t>4</a:t>
            </a:fld>
            <a:endParaRPr lang="sl-SI" dirty="0"/>
          </a:p>
        </p:txBody>
      </p:sp>
    </p:spTree>
    <p:extLst>
      <p:ext uri="{BB962C8B-B14F-4D97-AF65-F5344CB8AC3E}">
        <p14:creationId xmlns:p14="http://schemas.microsoft.com/office/powerpoint/2010/main" val="3699690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20771"/>
            <a:ext cx="10515600" cy="1347811"/>
          </a:xfrm>
        </p:spPr>
        <p:txBody>
          <a:bodyPr>
            <a:normAutofit fontScale="90000"/>
          </a:bodyPr>
          <a:lstStyle/>
          <a:p>
            <a:pPr algn="ctr"/>
            <a:r>
              <a:rPr lang="sl-SI" dirty="0" smtClean="0"/>
              <a:t>Pregled aktivnosti kluba po mesecih za leto 2023</a:t>
            </a:r>
            <a:br>
              <a:rPr lang="sl-SI" dirty="0" smtClean="0"/>
            </a:br>
            <a:r>
              <a:rPr lang="sl-SI" dirty="0" smtClean="0"/>
              <a:t>Ogled destilarne in čokoladnice Berryshka</a:t>
            </a:r>
            <a:endParaRPr lang="sl-SI" dirty="0"/>
          </a:p>
        </p:txBody>
      </p:sp>
      <p:sp>
        <p:nvSpPr>
          <p:cNvPr id="5" name="Označba mesta vsebine 4"/>
          <p:cNvSpPr>
            <a:spLocks noGrp="1"/>
          </p:cNvSpPr>
          <p:nvPr>
            <p:ph sz="half" idx="1"/>
          </p:nvPr>
        </p:nvSpPr>
        <p:spPr>
          <a:xfrm>
            <a:off x="838200" y="1468582"/>
            <a:ext cx="5334000" cy="4708381"/>
          </a:xfrm>
        </p:spPr>
        <p:txBody>
          <a:bodyPr>
            <a:normAutofit fontScale="92500" lnSpcReduction="10000"/>
          </a:bodyPr>
          <a:lstStyle/>
          <a:p>
            <a:pPr algn="just"/>
            <a:r>
              <a:rPr lang="sl-SI" b="1" dirty="0" smtClean="0"/>
              <a:t>10. januarja 2023 </a:t>
            </a:r>
            <a:r>
              <a:rPr lang="sl-SI" dirty="0" smtClean="0"/>
              <a:t>smo si ogledali destilarno in čokoladnico Berryshka v Obrhu pri Dolenjskih Toplicah. </a:t>
            </a:r>
          </a:p>
          <a:p>
            <a:pPr algn="just"/>
            <a:r>
              <a:rPr lang="sl-SI" dirty="0" smtClean="0"/>
              <a:t>Prisotnih petindvajset (25) članov kluba. </a:t>
            </a:r>
          </a:p>
          <a:p>
            <a:pPr algn="just"/>
            <a:r>
              <a:rPr lang="sl-SI" dirty="0" smtClean="0"/>
              <a:t>Po ogledu so nam v prostorih kavarne pripravili degustacijo čokolad in čokoladnih pralin ter brinjevca v ohlajenih kozarčkih iz vulkanskega kamna. </a:t>
            </a:r>
          </a:p>
          <a:p>
            <a:pPr algn="just"/>
            <a:r>
              <a:rPr lang="sl-SI" dirty="0" smtClean="0"/>
              <a:t>Berryshka je družinsko podjetje družine Kenda iz Šentvida pri Stični. </a:t>
            </a:r>
          </a:p>
          <a:p>
            <a:pPr algn="just"/>
            <a:endParaRPr lang="sl-SI" dirty="0" smtClean="0"/>
          </a:p>
          <a:p>
            <a:pPr algn="just"/>
            <a:endParaRPr lang="sl-SI" dirty="0"/>
          </a:p>
        </p:txBody>
      </p:sp>
      <p:sp>
        <p:nvSpPr>
          <p:cNvPr id="6" name="Označba mesta vsebine 5"/>
          <p:cNvSpPr>
            <a:spLocks noGrp="1"/>
          </p:cNvSpPr>
          <p:nvPr>
            <p:ph sz="half" idx="2"/>
          </p:nvPr>
        </p:nvSpPr>
        <p:spPr>
          <a:xfrm>
            <a:off x="6418052" y="1468583"/>
            <a:ext cx="4580873" cy="4112524"/>
          </a:xfrm>
        </p:spPr>
        <p:txBody>
          <a:bodyPr>
            <a:normAutofit fontScale="92500" lnSpcReduction="10000"/>
          </a:bodyPr>
          <a:lstStyle/>
          <a:p>
            <a:endParaRPr lang="sl-SI" dirty="0"/>
          </a:p>
        </p:txBody>
      </p:sp>
      <p:pic>
        <p:nvPicPr>
          <p:cNvPr id="4" name="Slik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8052" y="1468582"/>
            <a:ext cx="4935747" cy="4112524"/>
          </a:xfrm>
          <a:prstGeom prst="rect">
            <a:avLst/>
          </a:prstGeom>
        </p:spPr>
      </p:pic>
      <p:sp>
        <p:nvSpPr>
          <p:cNvPr id="3" name="Označba mesta noge 2"/>
          <p:cNvSpPr>
            <a:spLocks noGrp="1"/>
          </p:cNvSpPr>
          <p:nvPr>
            <p:ph type="ftr" sz="quarter" idx="11"/>
          </p:nvPr>
        </p:nvSpPr>
        <p:spPr/>
        <p:txBody>
          <a:bodyPr/>
          <a:lstStyle/>
          <a:p>
            <a:r>
              <a:rPr lang="sl-SI" dirty="0" smtClean="0"/>
              <a:t>Cvetka Peterlin</a:t>
            </a:r>
            <a:endParaRPr lang="sl-SI" dirty="0"/>
          </a:p>
        </p:txBody>
      </p:sp>
      <p:sp>
        <p:nvSpPr>
          <p:cNvPr id="7" name="Označba mesta številke diapozitiva 6"/>
          <p:cNvSpPr>
            <a:spLocks noGrp="1"/>
          </p:cNvSpPr>
          <p:nvPr>
            <p:ph type="sldNum" sz="quarter" idx="12"/>
          </p:nvPr>
        </p:nvSpPr>
        <p:spPr/>
        <p:txBody>
          <a:bodyPr/>
          <a:lstStyle/>
          <a:p>
            <a:fld id="{80B43081-E2B1-44CC-A30D-7B1BD3DA87AC}" type="slidenum">
              <a:rPr lang="sl-SI" smtClean="0"/>
              <a:t>5</a:t>
            </a:fld>
            <a:endParaRPr lang="sl-SI" dirty="0"/>
          </a:p>
        </p:txBody>
      </p:sp>
    </p:spTree>
    <p:extLst>
      <p:ext uri="{BB962C8B-B14F-4D97-AF65-F5344CB8AC3E}">
        <p14:creationId xmlns:p14="http://schemas.microsoft.com/office/powerpoint/2010/main" val="2245662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609601"/>
            <a:ext cx="9144000" cy="2286000"/>
          </a:xfrm>
        </p:spPr>
        <p:txBody>
          <a:bodyPr>
            <a:normAutofit fontScale="90000"/>
          </a:bodyPr>
          <a:lstStyle/>
          <a:p>
            <a:r>
              <a:rPr lang="sl-SI" dirty="0" smtClean="0"/>
              <a:t>Seja upravnega odbora </a:t>
            </a:r>
            <a:br>
              <a:rPr lang="sl-SI" dirty="0" smtClean="0"/>
            </a:br>
            <a:r>
              <a:rPr lang="sl-SI" dirty="0" smtClean="0"/>
              <a:t>Kluba upokojencev </a:t>
            </a:r>
            <a:br>
              <a:rPr lang="sl-SI" dirty="0" smtClean="0"/>
            </a:br>
            <a:r>
              <a:rPr lang="sl-SI" dirty="0" smtClean="0"/>
              <a:t>Šolskega centra Novo mesto </a:t>
            </a:r>
            <a:endParaRPr lang="sl-SI" dirty="0"/>
          </a:p>
        </p:txBody>
      </p:sp>
      <p:sp>
        <p:nvSpPr>
          <p:cNvPr id="3" name="Podnaslov 2"/>
          <p:cNvSpPr>
            <a:spLocks noGrp="1"/>
          </p:cNvSpPr>
          <p:nvPr>
            <p:ph type="subTitle" idx="1"/>
          </p:nvPr>
        </p:nvSpPr>
        <p:spPr>
          <a:xfrm>
            <a:off x="1260763" y="2895602"/>
            <a:ext cx="9144000" cy="3768434"/>
          </a:xfrm>
        </p:spPr>
        <p:txBody>
          <a:bodyPr>
            <a:normAutofit fontScale="25000" lnSpcReduction="20000"/>
          </a:bodyPr>
          <a:lstStyle/>
          <a:p>
            <a:pPr algn="just"/>
            <a:endParaRPr lang="sl-SI" sz="9600" dirty="0" smtClean="0"/>
          </a:p>
          <a:p>
            <a:pPr marL="1143000" indent="-1143000" algn="just">
              <a:buFont typeface="Arial" panose="020B0604020202020204" pitchFamily="34" charset="0"/>
              <a:buChar char="•"/>
            </a:pPr>
            <a:r>
              <a:rPr lang="sl-SI" sz="9600" dirty="0" smtClean="0"/>
              <a:t>31. januarja 2023 smo imeli sejo upravnega odbora pri meni doma. </a:t>
            </a:r>
          </a:p>
          <a:p>
            <a:pPr lvl="3" algn="just"/>
            <a:r>
              <a:rPr lang="sl-SI" sz="8800" b="1" dirty="0" smtClean="0"/>
              <a:t>Obravnavali smo:</a:t>
            </a:r>
          </a:p>
          <a:p>
            <a:pPr marL="1714500" lvl="3" indent="-342900" algn="just">
              <a:buFont typeface="Courier New" panose="02070309020205020404" pitchFamily="49" charset="0"/>
              <a:buChar char="o"/>
            </a:pPr>
            <a:r>
              <a:rPr lang="sl-SI" sz="8800" dirty="0" smtClean="0"/>
              <a:t>Aktivnosti dela kluba v letu 2022</a:t>
            </a:r>
          </a:p>
          <a:p>
            <a:pPr marL="1714500" lvl="3" indent="-342900" algn="just">
              <a:buFont typeface="Courier New" panose="02070309020205020404" pitchFamily="49" charset="0"/>
              <a:buChar char="o"/>
            </a:pPr>
            <a:r>
              <a:rPr lang="sl-SI" sz="8800" dirty="0" smtClean="0"/>
              <a:t>Pripravili načrta dela in potrdili načrta dela kluba za leto 2023</a:t>
            </a:r>
          </a:p>
          <a:p>
            <a:pPr marL="1714500" lvl="3" indent="-342900" algn="just">
              <a:buFont typeface="Courier New" panose="02070309020205020404" pitchFamily="49" charset="0"/>
              <a:buChar char="o"/>
            </a:pPr>
            <a:r>
              <a:rPr lang="sl-SI" sz="8800" dirty="0" smtClean="0"/>
              <a:t>Predlogi za zahvale ob organizaciji in izvedbi klubskih dejavnosti </a:t>
            </a:r>
          </a:p>
          <a:p>
            <a:pPr marL="1714500" lvl="3" indent="-342900" algn="l">
              <a:buFont typeface="Courier New" panose="02070309020205020404" pitchFamily="49" charset="0"/>
              <a:buChar char="o"/>
            </a:pPr>
            <a:r>
              <a:rPr lang="sl-SI" sz="8800" dirty="0" smtClean="0"/>
              <a:t>Razpravljali o predlogih za imenovanje novega predsednika/predsednice kluba </a:t>
            </a:r>
          </a:p>
          <a:p>
            <a:pPr marL="1714500" lvl="3" indent="-342900" algn="just">
              <a:buFont typeface="Courier New" panose="02070309020205020404" pitchFamily="49" charset="0"/>
              <a:buChar char="o"/>
            </a:pPr>
            <a:r>
              <a:rPr lang="sl-SI" sz="8800" dirty="0" smtClean="0"/>
              <a:t>Razpravljali o predlogih in pobudah </a:t>
            </a:r>
          </a:p>
          <a:p>
            <a:pPr lvl="2" algn="just"/>
            <a:endParaRPr lang="sl-SI" dirty="0"/>
          </a:p>
        </p:txBody>
      </p:sp>
    </p:spTree>
    <p:extLst>
      <p:ext uri="{BB962C8B-B14F-4D97-AF65-F5344CB8AC3E}">
        <p14:creationId xmlns:p14="http://schemas.microsoft.com/office/powerpoint/2010/main" val="3113353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Potopisno predavanje gospe Julije Krajšek Souvan – Po Aljaski in Namibiji </a:t>
            </a:r>
            <a:endParaRPr lang="sl-SI" dirty="0"/>
          </a:p>
        </p:txBody>
      </p:sp>
      <p:sp>
        <p:nvSpPr>
          <p:cNvPr id="3" name="Označba mesta vsebine 2"/>
          <p:cNvSpPr>
            <a:spLocks noGrp="1"/>
          </p:cNvSpPr>
          <p:nvPr>
            <p:ph sz="half" idx="1"/>
          </p:nvPr>
        </p:nvSpPr>
        <p:spPr/>
        <p:txBody>
          <a:bodyPr>
            <a:normAutofit fontScale="92500"/>
          </a:bodyPr>
          <a:lstStyle/>
          <a:p>
            <a:r>
              <a:rPr lang="sl-SI" dirty="0" smtClean="0"/>
              <a:t>Potopisno predavanje je bilo v torek,  </a:t>
            </a:r>
            <a:r>
              <a:rPr lang="sl-SI" b="1" dirty="0" smtClean="0"/>
              <a:t>7. februarja 2023</a:t>
            </a:r>
            <a:r>
              <a:rPr lang="sl-SI" dirty="0" smtClean="0"/>
              <a:t>, v predavalnici N1.2 na Višji strokovni šoli Šolskega centra Novo mesto.</a:t>
            </a:r>
          </a:p>
          <a:p>
            <a:r>
              <a:rPr lang="sl-SI" dirty="0" smtClean="0"/>
              <a:t>Dogodka se je udeležilo dvajset (20) članov društva. </a:t>
            </a:r>
          </a:p>
          <a:p>
            <a:r>
              <a:rPr lang="sl-SI" dirty="0" smtClean="0"/>
              <a:t>Gospa Julija Krajšek Souvan, univ. dipl. umetnostna zgodovinarka nas je navdušila s fotografijami in nam približala lepote in posebnosti Aljaske in Namibije.   </a:t>
            </a:r>
            <a:endParaRPr lang="sl-SI" dirty="0"/>
          </a:p>
        </p:txBody>
      </p:sp>
      <p:pic>
        <p:nvPicPr>
          <p:cNvPr id="5" name="Označba mesta vsebine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058194"/>
            <a:ext cx="5181600" cy="3886200"/>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7</a:t>
            </a:fld>
            <a:endParaRPr lang="sl-SI" dirty="0"/>
          </a:p>
        </p:txBody>
      </p:sp>
    </p:spTree>
    <p:extLst>
      <p:ext uri="{BB962C8B-B14F-4D97-AF65-F5344CB8AC3E}">
        <p14:creationId xmlns:p14="http://schemas.microsoft.com/office/powerpoint/2010/main" val="29261553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Prireditev v počastitev kulturnega praznika na temo Dom – domovina- svet</a:t>
            </a:r>
            <a:endParaRPr lang="sl-SI" dirty="0"/>
          </a:p>
        </p:txBody>
      </p:sp>
      <p:sp>
        <p:nvSpPr>
          <p:cNvPr id="3" name="Označba mesta vsebine 2"/>
          <p:cNvSpPr>
            <a:spLocks noGrp="1"/>
          </p:cNvSpPr>
          <p:nvPr>
            <p:ph sz="half" idx="1"/>
          </p:nvPr>
        </p:nvSpPr>
        <p:spPr/>
        <p:txBody>
          <a:bodyPr/>
          <a:lstStyle/>
          <a:p>
            <a:r>
              <a:rPr lang="sl-SI" dirty="0" smtClean="0"/>
              <a:t>Vabilo na prireditev smo prejeli s strani Šolskega centra Novo mesto ob 8. februarju.</a:t>
            </a:r>
          </a:p>
          <a:p>
            <a:r>
              <a:rPr lang="sl-SI" dirty="0" smtClean="0"/>
              <a:t>Narod je bogat tako kot je bogato njegovo kulturno zavedanje in odzivanje. </a:t>
            </a:r>
          </a:p>
          <a:p>
            <a:r>
              <a:rPr lang="sl-SI" dirty="0" smtClean="0"/>
              <a:t>Prav je, da si vzamemo tudi čas za praznovanje z obiskom  kulturnih dogodkov na katere smo povabljeni. </a:t>
            </a:r>
          </a:p>
          <a:p>
            <a:endParaRPr lang="sl-SI" dirty="0"/>
          </a:p>
        </p:txBody>
      </p:sp>
      <p:sp>
        <p:nvSpPr>
          <p:cNvPr id="4" name="Označba mesta vsebine 3"/>
          <p:cNvSpPr>
            <a:spLocks noGrp="1"/>
          </p:cNvSpPr>
          <p:nvPr>
            <p:ph sz="half" idx="2"/>
          </p:nvPr>
        </p:nvSpPr>
        <p:spPr/>
        <p:txBody>
          <a:bodyPr/>
          <a:lstStyle/>
          <a:p>
            <a:r>
              <a:rPr lang="sl-SI" dirty="0" smtClean="0"/>
              <a:t>Kje, domovina, si?</a:t>
            </a:r>
          </a:p>
          <a:p>
            <a:r>
              <a:rPr lang="sl-SI" dirty="0" smtClean="0"/>
              <a:t> Ali na poljih teh?</a:t>
            </a:r>
          </a:p>
          <a:p>
            <a:r>
              <a:rPr lang="sl-SI" dirty="0" smtClean="0"/>
              <a:t> Še pod Triglavom, okrog Karavank? </a:t>
            </a:r>
          </a:p>
          <a:p>
            <a:r>
              <a:rPr lang="sl-SI" dirty="0" smtClean="0"/>
              <a:t>Ali po plavžih si, ali po rudnikih? </a:t>
            </a:r>
          </a:p>
          <a:p>
            <a:r>
              <a:rPr lang="sl-SI" dirty="0" smtClean="0"/>
              <a:t>Tu? Preko morja? In ni ti meja?</a:t>
            </a:r>
          </a:p>
          <a:p>
            <a:pPr marL="0" indent="0" algn="r">
              <a:buNone/>
            </a:pPr>
            <a:endParaRPr lang="sl-SI" i="1" dirty="0" smtClean="0"/>
          </a:p>
          <a:p>
            <a:pPr marL="0" indent="0" algn="r">
              <a:buNone/>
            </a:pPr>
            <a:r>
              <a:rPr lang="sl-SI" i="1" dirty="0" smtClean="0"/>
              <a:t>Oton Župančič, Duma</a:t>
            </a:r>
            <a:endParaRPr lang="sl-SI" i="1"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8</a:t>
            </a:fld>
            <a:endParaRPr lang="sl-SI" dirty="0"/>
          </a:p>
        </p:txBody>
      </p:sp>
    </p:spTree>
    <p:extLst>
      <p:ext uri="{BB962C8B-B14F-4D97-AF65-F5344CB8AC3E}">
        <p14:creationId xmlns:p14="http://schemas.microsoft.com/office/powerpoint/2010/main" val="2908345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Ogled gradu Raihenburg v Brestanici </a:t>
            </a:r>
            <a:endParaRPr lang="sl-SI" dirty="0"/>
          </a:p>
        </p:txBody>
      </p:sp>
      <p:sp>
        <p:nvSpPr>
          <p:cNvPr id="3" name="Označba mesta vsebine 2"/>
          <p:cNvSpPr>
            <a:spLocks noGrp="1"/>
          </p:cNvSpPr>
          <p:nvPr>
            <p:ph sz="half" idx="1"/>
          </p:nvPr>
        </p:nvSpPr>
        <p:spPr/>
        <p:txBody>
          <a:bodyPr>
            <a:normAutofit fontScale="85000" lnSpcReduction="20000"/>
          </a:bodyPr>
          <a:lstStyle/>
          <a:p>
            <a:pPr algn="just"/>
            <a:r>
              <a:rPr lang="sl-SI" b="1" dirty="0" smtClean="0"/>
              <a:t>7. marca 2023 </a:t>
            </a:r>
            <a:r>
              <a:rPr lang="sl-SI" dirty="0" smtClean="0"/>
              <a:t>smo si člani kluba ogledali grad Raihenburg.</a:t>
            </a:r>
          </a:p>
          <a:p>
            <a:pPr algn="just"/>
            <a:r>
              <a:rPr lang="sl-SI" dirty="0" smtClean="0"/>
              <a:t>Srečanja se je udeležilo šestindvajset (26) članov. </a:t>
            </a:r>
          </a:p>
          <a:p>
            <a:pPr algn="just"/>
            <a:r>
              <a:rPr lang="sl-SI" dirty="0" smtClean="0"/>
              <a:t>Po ogledu filma o gradu nas je vodička popeljali skozi grad. Občudovali smo odlično obnovo gradu, grajsko arhitekturo, spoznali vse faze izgradnje oz. obnove gradu. </a:t>
            </a:r>
          </a:p>
          <a:p>
            <a:pPr algn="just"/>
            <a:r>
              <a:rPr lang="sl-SI" dirty="0" smtClean="0"/>
              <a:t>Razstave o Vitezih Rajhenburških, Slovenskih izseljencih, Grajsko pohištvo, življenje in delo menihov Trapistov ter ogled športnih dosežkov Primoža Kozmusa nas niso pustili ravnodušnih.  </a:t>
            </a:r>
            <a:endParaRPr lang="sl-SI" dirty="0"/>
          </a:p>
        </p:txBody>
      </p:sp>
      <p:pic>
        <p:nvPicPr>
          <p:cNvPr id="5" name="Označba mesta vsebine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690688"/>
            <a:ext cx="5181600" cy="4253706"/>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9</a:t>
            </a:fld>
            <a:endParaRPr lang="sl-SI" dirty="0"/>
          </a:p>
        </p:txBody>
      </p:sp>
    </p:spTree>
    <p:extLst>
      <p:ext uri="{BB962C8B-B14F-4D97-AF65-F5344CB8AC3E}">
        <p14:creationId xmlns:p14="http://schemas.microsoft.com/office/powerpoint/2010/main" val="289123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Obisk zeliščarskega centra JV Slovenije v Zagradu pri Škocjanu </a:t>
            </a:r>
            <a:endParaRPr lang="sl-SI" dirty="0"/>
          </a:p>
        </p:txBody>
      </p:sp>
      <p:sp>
        <p:nvSpPr>
          <p:cNvPr id="3" name="Označba mesta vsebine 2"/>
          <p:cNvSpPr>
            <a:spLocks noGrp="1"/>
          </p:cNvSpPr>
          <p:nvPr>
            <p:ph sz="half" idx="1"/>
          </p:nvPr>
        </p:nvSpPr>
        <p:spPr>
          <a:xfrm>
            <a:off x="838200" y="1551709"/>
            <a:ext cx="5181600" cy="4549288"/>
          </a:xfrm>
        </p:spPr>
        <p:txBody>
          <a:bodyPr>
            <a:noAutofit/>
          </a:bodyPr>
          <a:lstStyle/>
          <a:p>
            <a:pPr algn="just"/>
            <a:r>
              <a:rPr lang="sl-SI" sz="1600" dirty="0" smtClean="0"/>
              <a:t>Center smo smi ogledali </a:t>
            </a:r>
            <a:r>
              <a:rPr lang="sl-SI" sz="1600" b="1" dirty="0" smtClean="0"/>
              <a:t>4. aprila 2023.</a:t>
            </a:r>
          </a:p>
          <a:p>
            <a:pPr algn="just"/>
            <a:r>
              <a:rPr lang="sl-SI" sz="1600" dirty="0" smtClean="0"/>
              <a:t>Srečanja se je udeležilo triindvajset (23) članov.</a:t>
            </a:r>
          </a:p>
          <a:p>
            <a:pPr algn="just"/>
            <a:r>
              <a:rPr lang="sl-SI" sz="1600" dirty="0" smtClean="0"/>
              <a:t>Center je bil urejen s sredstvi Evropske unije. Obsega 7.5 ha površin in vključuje info točko s prodajalno, čajno kuhinjo, prostorom za izobraževanje, sušilnico za zelišča, sanitarije, travnike, mokrišča, gozd, Goriški potok, štiri avtohtone stare stavbe krite s slamo. Ena od teh je Rangusova hiša kot muzej na prostem,  učni čebelnjak, kašča in svinjak. Ob potoku je urejeno gledališče na prostem in gozdna knjižnica. Na posestno so urejene lesene gredice zasajene z trajnimi zelišči. Skozi vrt se lahko kadarkoli tudi brez vodiče sprehodite sami. </a:t>
            </a:r>
            <a:endParaRPr lang="sl-SI" sz="1600" dirty="0"/>
          </a:p>
          <a:p>
            <a:pPr algn="just"/>
            <a:r>
              <a:rPr lang="sl-SI" sz="1600" dirty="0" smtClean="0"/>
              <a:t>Ta dan smo se sprehodili tudi po Klevevžu. Občudovali smo znamenite naravne Klevevške toplice z izvirom termalne vode s temperaturo 24,8 </a:t>
            </a:r>
          </a:p>
          <a:p>
            <a:pPr algn="just"/>
            <a:r>
              <a:rPr lang="sl-SI" sz="1600" dirty="0" smtClean="0"/>
              <a:t>Okolico toplic obdajajo nasadi sadja in trte, ki so v lasti Andraža Ruperta iz Šentjerneja. </a:t>
            </a:r>
            <a:endParaRPr lang="sl-SI" sz="1600" dirty="0"/>
          </a:p>
        </p:txBody>
      </p:sp>
      <p:pic>
        <p:nvPicPr>
          <p:cNvPr id="5" name="Označba mesta vsebine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10800000">
            <a:off x="6172200" y="1690687"/>
            <a:ext cx="5181600" cy="4253706"/>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10</a:t>
            </a:fld>
            <a:endParaRPr lang="sl-SI" dirty="0"/>
          </a:p>
        </p:txBody>
      </p:sp>
    </p:spTree>
    <p:extLst>
      <p:ext uri="{BB962C8B-B14F-4D97-AF65-F5344CB8AC3E}">
        <p14:creationId xmlns:p14="http://schemas.microsoft.com/office/powerpoint/2010/main" val="2159200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365126"/>
            <a:ext cx="10515600" cy="1057088"/>
          </a:xfrm>
        </p:spPr>
        <p:txBody>
          <a:bodyPr>
            <a:normAutofit fontScale="90000"/>
          </a:bodyPr>
          <a:lstStyle/>
          <a:p>
            <a:pPr algn="ctr"/>
            <a:r>
              <a:rPr lang="sl-SI" dirty="0" smtClean="0"/>
              <a:t>Ogled razgledne ploščadi zvonika stolne cerkve sv. Nikolaja v Novem mestu</a:t>
            </a:r>
            <a:endParaRPr lang="sl-SI" dirty="0"/>
          </a:p>
        </p:txBody>
      </p:sp>
      <p:sp>
        <p:nvSpPr>
          <p:cNvPr id="3" name="Označba mesta vsebine 2"/>
          <p:cNvSpPr>
            <a:spLocks noGrp="1"/>
          </p:cNvSpPr>
          <p:nvPr>
            <p:ph sz="half" idx="1"/>
          </p:nvPr>
        </p:nvSpPr>
        <p:spPr>
          <a:xfrm>
            <a:off x="0" y="1690688"/>
            <a:ext cx="7060367" cy="5167312"/>
          </a:xfrm>
        </p:spPr>
        <p:txBody>
          <a:bodyPr>
            <a:noAutofit/>
          </a:bodyPr>
          <a:lstStyle/>
          <a:p>
            <a:pPr algn="just"/>
            <a:r>
              <a:rPr lang="sl-SI" sz="2400" b="1" dirty="0" smtClean="0"/>
              <a:t>5. maja 2023 </a:t>
            </a:r>
            <a:r>
              <a:rPr lang="sl-SI" sz="2400" dirty="0" smtClean="0"/>
              <a:t>smo se peš sprehodili na razgledno ploščad zvonka stolne cerkve sv. Nikolaja v Novem mestu. </a:t>
            </a:r>
          </a:p>
          <a:p>
            <a:pPr algn="just"/>
            <a:r>
              <a:rPr lang="sl-SI" sz="2400" dirty="0" smtClean="0"/>
              <a:t>Prenovljen zvonik se ponaša z atraktivnimi elementi. Do vrha vodi 126 stopnic. Štirje zvonovi pričajo o bogati zgodovini cerkvene dediščine. Izstopajoče je  hrastovo stopnišče s kovinsko konstrukcijo in tremi vmesnimi etažami. Razgledišče je na višini 24 m kjer je moč občudovati čudovite poglede na vse štiri strani Novega mesta: Trško goro, na Gorjance s Trdinovim vrhom, mestno jedro ter Marof in širšo okolico. </a:t>
            </a:r>
          </a:p>
          <a:p>
            <a:pPr algn="just"/>
            <a:r>
              <a:rPr lang="sl-SI" sz="2400" dirty="0" smtClean="0"/>
              <a:t>Po ogledu smo se odpravili do Gostišča na Loki kjer smo se dogovorili o podrobnostih izleta v Prago. </a:t>
            </a:r>
            <a:endParaRPr lang="sl-SI" sz="2400" dirty="0"/>
          </a:p>
        </p:txBody>
      </p:sp>
      <p:pic>
        <p:nvPicPr>
          <p:cNvPr id="5" name="Označba mesta vsebine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60367" y="1846053"/>
            <a:ext cx="4437088" cy="4373772"/>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11</a:t>
            </a:fld>
            <a:endParaRPr lang="sl-SI" dirty="0"/>
          </a:p>
        </p:txBody>
      </p:sp>
    </p:spTree>
    <p:extLst>
      <p:ext uri="{BB962C8B-B14F-4D97-AF65-F5344CB8AC3E}">
        <p14:creationId xmlns:p14="http://schemas.microsoft.com/office/powerpoint/2010/main" val="26467718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Izlet članov kluba v Prago</a:t>
            </a:r>
            <a:endParaRPr lang="sl-SI" dirty="0"/>
          </a:p>
        </p:txBody>
      </p:sp>
      <p:sp>
        <p:nvSpPr>
          <p:cNvPr id="3" name="Označba mesta vsebine 2"/>
          <p:cNvSpPr>
            <a:spLocks noGrp="1"/>
          </p:cNvSpPr>
          <p:nvPr>
            <p:ph sz="half" idx="1"/>
          </p:nvPr>
        </p:nvSpPr>
        <p:spPr>
          <a:xfrm>
            <a:off x="104931" y="1260764"/>
            <a:ext cx="5914869" cy="5095586"/>
          </a:xfrm>
        </p:spPr>
        <p:txBody>
          <a:bodyPr>
            <a:normAutofit fontScale="47500" lnSpcReduction="20000"/>
          </a:bodyPr>
          <a:lstStyle/>
          <a:p>
            <a:pPr algn="just"/>
            <a:r>
              <a:rPr lang="sl-SI" sz="3800" b="1" dirty="0" smtClean="0"/>
              <a:t>6. in 7. junija 2023 </a:t>
            </a:r>
            <a:r>
              <a:rPr lang="sl-SI" sz="3800" dirty="0" smtClean="0"/>
              <a:t>smo realizirali izlet v Prago. </a:t>
            </a:r>
          </a:p>
          <a:p>
            <a:pPr algn="just"/>
            <a:r>
              <a:rPr lang="sl-SI" sz="3800" dirty="0" smtClean="0"/>
              <a:t>Na izletu nas je bilo štiriindvajset (24).</a:t>
            </a:r>
          </a:p>
          <a:p>
            <a:pPr algn="just"/>
            <a:r>
              <a:rPr lang="sl-SI" sz="3800" dirty="0" smtClean="0"/>
              <a:t>Izlet smo izvedli v lastni režiji ter s strokovnim vodenjem in pomočjo gospoda Tonija Strniša.</a:t>
            </a:r>
          </a:p>
          <a:p>
            <a:pPr algn="just"/>
            <a:r>
              <a:rPr lang="sl-SI" sz="3800" dirty="0" smtClean="0"/>
              <a:t> Prvi dan smo videli center Prage. Po večerji smo se sprehodili skozi Židovsko četrt. </a:t>
            </a:r>
          </a:p>
          <a:p>
            <a:pPr algn="just"/>
            <a:r>
              <a:rPr lang="sl-SI" sz="3800" dirty="0" smtClean="0"/>
              <a:t>Drugi dan smo bili na sprejemu pri veleposlanici gospe Tanji Strniša. Seznanila nas je z nalogami, ki jih opravlja na Slovenskem veleposlaništvu v Pragi, predstavila je ekipo sodelavcev. Z velikim navdušenjem sta nas povabila na ogled čebelnjaka na vrtu veleposlaništva. Po skupinskem fotografiranju smo se z vodičem, ki ga je organiziral gospod Toni Strniša, gospodom Radekom Novakom sprehodili do Praškega gradu in ogledu njegovih znamenitosti. </a:t>
            </a:r>
          </a:p>
          <a:p>
            <a:pPr algn="just"/>
            <a:r>
              <a:rPr lang="sl-SI" sz="3800" dirty="0" smtClean="0"/>
              <a:t>Gospodu Toniju Strniši in njegovi soprogi smo se za gostoljubnost  zahvalili z domačimi dobrotami. </a:t>
            </a:r>
            <a:endParaRPr lang="sl-SI" sz="3800" dirty="0"/>
          </a:p>
          <a:p>
            <a:pPr algn="just"/>
            <a:r>
              <a:rPr lang="sl-SI" sz="3800" dirty="0" smtClean="0"/>
              <a:t>Po kosilu smo se odpravili proti domu. Polni nepozabnih vtisov iz mesta Prage za katerega mnogi pravijo, da je najlepše evropsko mesto, smo se razšli. </a:t>
            </a:r>
          </a:p>
          <a:p>
            <a:pPr algn="just"/>
            <a:r>
              <a:rPr lang="sl-SI" sz="3800" dirty="0" smtClean="0"/>
              <a:t>Hvala Šolskemu centru Novo mesto za podporo pri organizaciji izleta. </a:t>
            </a:r>
          </a:p>
          <a:p>
            <a:endParaRPr lang="sl-SI" dirty="0"/>
          </a:p>
        </p:txBody>
      </p:sp>
      <p:pic>
        <p:nvPicPr>
          <p:cNvPr id="5" name="Označba mesta vsebine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5400000">
            <a:off x="5614555" y="2608120"/>
            <a:ext cx="2992580" cy="2182091"/>
          </a:xfrm>
        </p:spPr>
      </p:pic>
      <p:pic>
        <p:nvPicPr>
          <p:cNvPr id="6" name="Slika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9541" y="1413165"/>
            <a:ext cx="3165877" cy="4657851"/>
          </a:xfrm>
          <a:prstGeom prst="rect">
            <a:avLst/>
          </a:prstGeo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7" name="Označba mesta številke diapozitiva 6"/>
          <p:cNvSpPr>
            <a:spLocks noGrp="1"/>
          </p:cNvSpPr>
          <p:nvPr>
            <p:ph type="sldNum" sz="quarter" idx="12"/>
          </p:nvPr>
        </p:nvSpPr>
        <p:spPr/>
        <p:txBody>
          <a:bodyPr/>
          <a:lstStyle/>
          <a:p>
            <a:fld id="{80B43081-E2B1-44CC-A30D-7B1BD3DA87AC}" type="slidenum">
              <a:rPr lang="sl-SI" smtClean="0"/>
              <a:t>12</a:t>
            </a:fld>
            <a:endParaRPr lang="sl-SI" dirty="0"/>
          </a:p>
        </p:txBody>
      </p:sp>
    </p:spTree>
    <p:extLst>
      <p:ext uri="{BB962C8B-B14F-4D97-AF65-F5344CB8AC3E}">
        <p14:creationId xmlns:p14="http://schemas.microsoft.com/office/powerpoint/2010/main" val="3573487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Sprehod po delu Knafelčeve poti </a:t>
            </a:r>
            <a:br>
              <a:rPr lang="sl-SI" dirty="0" smtClean="0"/>
            </a:br>
            <a:r>
              <a:rPr lang="sl-SI" dirty="0" smtClean="0"/>
              <a:t>v Novem mestu</a:t>
            </a:r>
            <a:endParaRPr lang="sl-SI" dirty="0"/>
          </a:p>
        </p:txBody>
      </p:sp>
      <p:sp>
        <p:nvSpPr>
          <p:cNvPr id="3" name="Označba mesta vsebine 2"/>
          <p:cNvSpPr>
            <a:spLocks noGrp="1"/>
          </p:cNvSpPr>
          <p:nvPr>
            <p:ph sz="half" idx="1"/>
          </p:nvPr>
        </p:nvSpPr>
        <p:spPr/>
        <p:txBody>
          <a:bodyPr>
            <a:normAutofit fontScale="62500" lnSpcReduction="20000"/>
          </a:bodyPr>
          <a:lstStyle/>
          <a:p>
            <a:pPr algn="just"/>
            <a:r>
              <a:rPr lang="sl-SI" b="1" dirty="0" smtClean="0"/>
              <a:t>11. julija 2023 </a:t>
            </a:r>
            <a:r>
              <a:rPr lang="sl-SI" dirty="0" smtClean="0"/>
              <a:t>smo se sprehodili po delu Knafelčeve poti v Novem mestu. </a:t>
            </a:r>
          </a:p>
          <a:p>
            <a:pPr algn="just"/>
            <a:r>
              <a:rPr lang="sl-SI" dirty="0" smtClean="0"/>
              <a:t>Srečanja se je udeležilo osem (8) članov.</a:t>
            </a:r>
          </a:p>
          <a:p>
            <a:pPr algn="just"/>
            <a:r>
              <a:rPr lang="sl-SI" dirty="0" smtClean="0"/>
              <a:t>Pot nas je vodila preko Kandijskega mostu do stičišča Pugljeve ulice in Župančičevega sprehajališča ob reki Krki, ki vodi na Loko. Kanfelčevo spominsko obeležje je bilo postavljeno v spomin avtorju planinskih markacij. Markacija je prepoznavna bela pika, obrobljena z rdečim kolobarjem, ki planincem in pohodnikom kaže pravo pot. Alojz Knafelc je bil rojen v Novem mestu. </a:t>
            </a:r>
          </a:p>
          <a:p>
            <a:pPr algn="just"/>
            <a:r>
              <a:rPr lang="sl-SI" dirty="0" smtClean="0"/>
              <a:t>Pot smo nadaljevali preko nove brvi čez reko Krko in se ob potoku Težka voda sprehodili do rojstne hiše Knafelca v Šmihelu. Od tam smo odšli preko Grmskega gradu do Evangeliske cerkve. Iz parka pred cerkvijo smo odšli preko Grma do Kandije kjer smo na terasi pri Juretu nazdravili kolegici, ki je praznovala okrogli jubilej. </a:t>
            </a:r>
            <a:endParaRPr lang="sl-SI" dirty="0"/>
          </a:p>
        </p:txBody>
      </p:sp>
      <p:pic>
        <p:nvPicPr>
          <p:cNvPr id="5" name="Označba mesta vsebine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6470704" y="1852703"/>
            <a:ext cx="3951720" cy="3897565"/>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13</a:t>
            </a:fld>
            <a:endParaRPr lang="sl-SI" dirty="0"/>
          </a:p>
        </p:txBody>
      </p:sp>
    </p:spTree>
    <p:extLst>
      <p:ext uri="{BB962C8B-B14F-4D97-AF65-F5344CB8AC3E}">
        <p14:creationId xmlns:p14="http://schemas.microsoft.com/office/powerpoint/2010/main" val="1867485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365126"/>
            <a:ext cx="10515600" cy="1020330"/>
          </a:xfrm>
        </p:spPr>
        <p:txBody>
          <a:bodyPr/>
          <a:lstStyle/>
          <a:p>
            <a:pPr algn="ctr"/>
            <a:r>
              <a:rPr lang="sl-SI" dirty="0" smtClean="0"/>
              <a:t>Ogled letalskega kluba v Šentvidu pri Stični </a:t>
            </a:r>
            <a:endParaRPr lang="sl-SI" dirty="0"/>
          </a:p>
        </p:txBody>
      </p:sp>
      <p:sp>
        <p:nvSpPr>
          <p:cNvPr id="3" name="Označba mesta vsebine 2"/>
          <p:cNvSpPr>
            <a:spLocks noGrp="1"/>
          </p:cNvSpPr>
          <p:nvPr>
            <p:ph sz="half" idx="1"/>
          </p:nvPr>
        </p:nvSpPr>
        <p:spPr>
          <a:xfrm>
            <a:off x="247338" y="1385455"/>
            <a:ext cx="6438273" cy="5136115"/>
          </a:xfrm>
        </p:spPr>
        <p:txBody>
          <a:bodyPr>
            <a:noAutofit/>
          </a:bodyPr>
          <a:lstStyle/>
          <a:p>
            <a:pPr algn="just"/>
            <a:r>
              <a:rPr lang="sl-SI" sz="2400" b="1" dirty="0" smtClean="0"/>
              <a:t>22. avgusta 2023 </a:t>
            </a:r>
            <a:r>
              <a:rPr lang="sl-SI" sz="2400" dirty="0" smtClean="0"/>
              <a:t>smo se z vlakom odpravili na ogled letalskega kluba v Šentvid pri Stični.</a:t>
            </a:r>
          </a:p>
          <a:p>
            <a:pPr algn="just"/>
            <a:r>
              <a:rPr lang="sl-SI" sz="2400" dirty="0" smtClean="0"/>
              <a:t>Dogodka se je udeležilo sedem (7) članov kluba in pet (5) vnukov.</a:t>
            </a:r>
          </a:p>
          <a:p>
            <a:pPr algn="just"/>
            <a:r>
              <a:rPr lang="sl-SI" sz="2400" dirty="0" smtClean="0"/>
              <a:t>Predstavili so nam zgodovino 30-letnega delovanja kluba. Ogledali smo si prostore kluba, letala in letališče. Ena članica kluba in ena vnukinja sta uživali v 15 minutnem panoramskem poletu z letalom. </a:t>
            </a:r>
          </a:p>
          <a:p>
            <a:pPr algn="just"/>
            <a:r>
              <a:rPr lang="sl-SI" sz="2400" dirty="0" smtClean="0"/>
              <a:t>Pred odhodom proti domu smo se družili v Kantini na postaji v Šentvidu pri Stični in uživali v kulinaričnih presežkih mehiške in balkanske kuhinje. </a:t>
            </a:r>
          </a:p>
          <a:p>
            <a:pPr algn="just"/>
            <a:r>
              <a:rPr lang="sl-SI" sz="2400" b="1" dirty="0" smtClean="0"/>
              <a:t>V septembru 2023 </a:t>
            </a:r>
            <a:r>
              <a:rPr lang="sl-SI" sz="2400" dirty="0" smtClean="0"/>
              <a:t>druženja ni bilo. </a:t>
            </a:r>
            <a:endParaRPr lang="sl-SI" sz="2400" dirty="0"/>
          </a:p>
        </p:txBody>
      </p:sp>
      <p:pic>
        <p:nvPicPr>
          <p:cNvPr id="5" name="Označba mesta vsebine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85612" y="1385455"/>
            <a:ext cx="4938351" cy="4970895"/>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14</a:t>
            </a:fld>
            <a:endParaRPr lang="sl-SI" dirty="0"/>
          </a:p>
        </p:txBody>
      </p:sp>
    </p:spTree>
    <p:extLst>
      <p:ext uri="{BB962C8B-B14F-4D97-AF65-F5344CB8AC3E}">
        <p14:creationId xmlns:p14="http://schemas.microsoft.com/office/powerpoint/2010/main" val="24107772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Sprehod po Trški Gori </a:t>
            </a:r>
            <a:br>
              <a:rPr lang="sl-SI" dirty="0" smtClean="0"/>
            </a:br>
            <a:r>
              <a:rPr lang="sl-SI" dirty="0" smtClean="0"/>
              <a:t>z organizirano vinogradniško malico</a:t>
            </a:r>
            <a:endParaRPr lang="sl-SI" dirty="0"/>
          </a:p>
        </p:txBody>
      </p:sp>
      <p:sp>
        <p:nvSpPr>
          <p:cNvPr id="3" name="Označba mesta vsebine 2"/>
          <p:cNvSpPr>
            <a:spLocks noGrp="1"/>
          </p:cNvSpPr>
          <p:nvPr>
            <p:ph sz="half" idx="1"/>
          </p:nvPr>
        </p:nvSpPr>
        <p:spPr>
          <a:xfrm>
            <a:off x="0" y="1579419"/>
            <a:ext cx="7263442" cy="5278582"/>
          </a:xfrm>
        </p:spPr>
        <p:txBody>
          <a:bodyPr>
            <a:noAutofit/>
          </a:bodyPr>
          <a:lstStyle/>
          <a:p>
            <a:pPr algn="just"/>
            <a:r>
              <a:rPr lang="sl-SI" sz="2400" b="1" dirty="0" smtClean="0"/>
              <a:t>17. oktobra 2023 </a:t>
            </a:r>
            <a:r>
              <a:rPr lang="sl-SI" sz="2400" dirty="0" smtClean="0"/>
              <a:t>smo se družili na pohodu po Trški Gori. </a:t>
            </a:r>
          </a:p>
          <a:p>
            <a:pPr algn="just"/>
            <a:r>
              <a:rPr lang="sl-SI" sz="2400" dirty="0" smtClean="0"/>
              <a:t>Srečanja se je udeležilo deset (10) članov. Vodil </a:t>
            </a:r>
            <a:r>
              <a:rPr lang="sl-SI" sz="2400" dirty="0"/>
              <a:t>nas je gospod Anton Progar.</a:t>
            </a:r>
          </a:p>
          <a:p>
            <a:pPr algn="just"/>
            <a:r>
              <a:rPr lang="sl-SI" sz="2400" dirty="0" smtClean="0"/>
              <a:t>Iz parkirišča na Sevnem smo se po markirani poti, ki vodi med vinogradi, zidanicami in domačijami povzpeli do romarske cerkve Marijinega rojstva na Trški Gori. Od cerkve smo se spustili do zidanice gospe Jožice Verček, ki deluje v sklopu odprtih zidanic Trške Gore. Prijazna gospa Jožica nas je s svojo prisrčno domačnostjo očarala in pogostila z vinogradniško malico, pijačo in potico. Gospa je aktivna članica Turistično kulturnega društva Trškogorsko srce. Društvo je bilo ustanovljeno z namenom oživiti vinorodno gorico Trško Goro in zidaniško tradicijo. </a:t>
            </a:r>
            <a:endParaRPr lang="sl-SI" sz="2400" dirty="0"/>
          </a:p>
        </p:txBody>
      </p:sp>
      <p:pic>
        <p:nvPicPr>
          <p:cNvPr id="5" name="Označba mesta vsebine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18716" y="1690688"/>
            <a:ext cx="4278703" cy="5030787"/>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15</a:t>
            </a:fld>
            <a:endParaRPr lang="sl-SI" dirty="0"/>
          </a:p>
        </p:txBody>
      </p:sp>
    </p:spTree>
    <p:extLst>
      <p:ext uri="{BB962C8B-B14F-4D97-AF65-F5344CB8AC3E}">
        <p14:creationId xmlns:p14="http://schemas.microsoft.com/office/powerpoint/2010/main" val="2288915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Ogled Muslimanskega kulturnega centra </a:t>
            </a:r>
            <a:br>
              <a:rPr lang="sl-SI" dirty="0" smtClean="0"/>
            </a:br>
            <a:r>
              <a:rPr lang="sl-SI" dirty="0" smtClean="0"/>
              <a:t>v Ljubljani</a:t>
            </a:r>
            <a:endParaRPr lang="sl-SI" dirty="0"/>
          </a:p>
        </p:txBody>
      </p:sp>
      <p:sp>
        <p:nvSpPr>
          <p:cNvPr id="3" name="Označba mesta vsebine 2"/>
          <p:cNvSpPr>
            <a:spLocks noGrp="1"/>
          </p:cNvSpPr>
          <p:nvPr>
            <p:ph sz="half" idx="1"/>
          </p:nvPr>
        </p:nvSpPr>
        <p:spPr/>
        <p:txBody>
          <a:bodyPr>
            <a:normAutofit fontScale="62500" lnSpcReduction="20000"/>
          </a:bodyPr>
          <a:lstStyle/>
          <a:p>
            <a:pPr algn="just"/>
            <a:r>
              <a:rPr lang="sl-SI" b="1" dirty="0" smtClean="0"/>
              <a:t>16. novembra 2023</a:t>
            </a:r>
            <a:r>
              <a:rPr lang="sl-SI" dirty="0" smtClean="0"/>
              <a:t> smo si ogledali Muslimanski kulturni center v Ljubljani.</a:t>
            </a:r>
          </a:p>
          <a:p>
            <a:pPr algn="just"/>
            <a:r>
              <a:rPr lang="sl-SI" dirty="0" smtClean="0"/>
              <a:t>Dogodka se je udeležilo trinajst (13) oseb. </a:t>
            </a:r>
          </a:p>
          <a:p>
            <a:pPr algn="just"/>
            <a:r>
              <a:rPr lang="sl-SI" dirty="0" smtClean="0"/>
              <a:t>Džamija je objekt Islamske skupnosti v RS za potrebe verskega obredja in druženja muslimanov v Sloveniji. Gre za enega najlepših muslimanskih kulturnih centrov v Evropi. </a:t>
            </a:r>
          </a:p>
          <a:p>
            <a:pPr algn="just"/>
            <a:r>
              <a:rPr lang="sl-SI" dirty="0" smtClean="0"/>
              <a:t>Predstavnica za stike z javnostjo nas je vodila skozi vse objekte, ko so med seboj povezani in grajeni v obliki kocke. Ogledali smo si knjižnico, mošejo, minaret, amfiteatersko dvorano, športno dvorano. Z dvorišča smo videli stavbo kjer živijo njihovi duhovni voditelji z družinami, stavbo administrativne podpore in lepo urejen terasasti vrt.</a:t>
            </a:r>
          </a:p>
          <a:p>
            <a:pPr algn="just"/>
            <a:r>
              <a:rPr lang="sl-SI" dirty="0" smtClean="0"/>
              <a:t>V njihovi restavraciji smo si vzeli čas za opoldansko malico in klepet. </a:t>
            </a:r>
          </a:p>
          <a:p>
            <a:endParaRPr lang="sl-SI" dirty="0" smtClean="0"/>
          </a:p>
          <a:p>
            <a:endParaRPr lang="sl-SI" dirty="0"/>
          </a:p>
        </p:txBody>
      </p:sp>
      <p:pic>
        <p:nvPicPr>
          <p:cNvPr id="5" name="Označba mesta vsebine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1690688"/>
            <a:ext cx="5181600" cy="3823421"/>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16</a:t>
            </a:fld>
            <a:endParaRPr lang="sl-SI" dirty="0"/>
          </a:p>
        </p:txBody>
      </p:sp>
    </p:spTree>
    <p:extLst>
      <p:ext uri="{BB962C8B-B14F-4D97-AF65-F5344CB8AC3E}">
        <p14:creationId xmlns:p14="http://schemas.microsoft.com/office/powerpoint/2010/main" val="6642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Adventno praznični sprehod skozi Novo mesto</a:t>
            </a:r>
            <a:endParaRPr lang="sl-SI" dirty="0"/>
          </a:p>
        </p:txBody>
      </p:sp>
      <p:sp>
        <p:nvSpPr>
          <p:cNvPr id="3" name="Označba mesta vsebine 2"/>
          <p:cNvSpPr>
            <a:spLocks noGrp="1"/>
          </p:cNvSpPr>
          <p:nvPr>
            <p:ph sz="half" idx="1"/>
          </p:nvPr>
        </p:nvSpPr>
        <p:spPr>
          <a:xfrm>
            <a:off x="914400" y="1440873"/>
            <a:ext cx="5943600" cy="5126182"/>
          </a:xfrm>
        </p:spPr>
        <p:txBody>
          <a:bodyPr>
            <a:noAutofit/>
          </a:bodyPr>
          <a:lstStyle/>
          <a:p>
            <a:pPr algn="just"/>
            <a:r>
              <a:rPr lang="sl-SI" sz="2400" b="1" dirty="0" smtClean="0"/>
              <a:t>12. decembra 2023 </a:t>
            </a:r>
            <a:r>
              <a:rPr lang="sl-SI" sz="2400" dirty="0" smtClean="0"/>
              <a:t>smo se sprehodili po adventno prazničnem Novem mestu. </a:t>
            </a:r>
          </a:p>
          <a:p>
            <a:pPr algn="just"/>
            <a:r>
              <a:rPr lang="sl-SI" sz="2400" dirty="0" smtClean="0"/>
              <a:t>Pot nas je vodila iz Kandije preko Kandijskega mostu, obnovljenega trga mimo Rotovža in Rozmanove ulice na Glavni trg preko Kapitlja na Florjanov trg do Hotela Center. </a:t>
            </a:r>
          </a:p>
          <a:p>
            <a:pPr algn="just"/>
            <a:r>
              <a:rPr lang="sl-SI" sz="2400" dirty="0" smtClean="0"/>
              <a:t>V Hotelu Center v Novem mestu smo se družili ob toplih napitkih. </a:t>
            </a:r>
          </a:p>
          <a:p>
            <a:pPr algn="just"/>
            <a:r>
              <a:rPr lang="sl-SI" sz="2400" dirty="0" smtClean="0"/>
              <a:t>Prisotnim sem poročala o aktivnostih kluba v letu 2023. Snovali smo načrte za klubske aktivnosti v letu 2024, ki bodo potrjeni na seji upravnega odbora kluba in posredovani članom. </a:t>
            </a:r>
            <a:endParaRPr lang="sl-SI" sz="2400" dirty="0"/>
          </a:p>
        </p:txBody>
      </p:sp>
      <p:pic>
        <p:nvPicPr>
          <p:cNvPr id="5" name="Označba mesta vsebine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038109" y="1537855"/>
            <a:ext cx="4391891" cy="4710545"/>
          </a:xfrm>
        </p:spPr>
      </p:pic>
      <p:sp>
        <p:nvSpPr>
          <p:cNvPr id="4" name="Označba mesta noge 3"/>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17</a:t>
            </a:fld>
            <a:endParaRPr lang="sl-SI" dirty="0"/>
          </a:p>
        </p:txBody>
      </p:sp>
    </p:spTree>
    <p:extLst>
      <p:ext uri="{BB962C8B-B14F-4D97-AF65-F5344CB8AC3E}">
        <p14:creationId xmlns:p14="http://schemas.microsoft.com/office/powerpoint/2010/main" val="577576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Povabilo Šolskega centra Novo mesto na prednovoletno druženje upokojencev </a:t>
            </a:r>
            <a:endParaRPr lang="sl-SI" dirty="0"/>
          </a:p>
        </p:txBody>
      </p:sp>
      <p:sp>
        <p:nvSpPr>
          <p:cNvPr id="3" name="Označba mesta vsebine 2"/>
          <p:cNvSpPr>
            <a:spLocks noGrp="1"/>
          </p:cNvSpPr>
          <p:nvPr>
            <p:ph sz="half" idx="1"/>
          </p:nvPr>
        </p:nvSpPr>
        <p:spPr>
          <a:xfrm>
            <a:off x="838200" y="1690688"/>
            <a:ext cx="5181600" cy="4807093"/>
          </a:xfrm>
        </p:spPr>
        <p:txBody>
          <a:bodyPr>
            <a:normAutofit fontScale="70000" lnSpcReduction="20000"/>
          </a:bodyPr>
          <a:lstStyle/>
          <a:p>
            <a:pPr algn="just"/>
            <a:r>
              <a:rPr lang="sl-SI" sz="3100" dirty="0" smtClean="0"/>
              <a:t>Hvaležni smo za povabilo s strani Šolskega centra Novo mesto na današnje druženje, </a:t>
            </a:r>
            <a:r>
              <a:rPr lang="sl-SI" sz="3100" b="1" dirty="0" smtClean="0"/>
              <a:t>20. decembra 2023</a:t>
            </a:r>
            <a:r>
              <a:rPr lang="sl-SI" sz="3100" dirty="0" smtClean="0"/>
              <a:t>. </a:t>
            </a:r>
          </a:p>
          <a:p>
            <a:pPr algn="just"/>
            <a:r>
              <a:rPr lang="sl-SI" sz="3100" dirty="0" smtClean="0"/>
              <a:t>Mnogi od nas smo na Šolskem centru Novo mesto soustvarjali šolo učenja za življenje večji del svoje delovne dobe zato nam je v čast, da se srečujemo ob takšnih priložnostih. </a:t>
            </a:r>
          </a:p>
          <a:p>
            <a:pPr algn="just"/>
            <a:r>
              <a:rPr lang="sl-SI" sz="3100" b="1" dirty="0" smtClean="0">
                <a:solidFill>
                  <a:srgbClr val="0070C0"/>
                </a:solidFill>
              </a:rPr>
              <a:t>Hvala direktorju dr. Mateju Forjanu za predstavitev pridobitev Šolskega centra Novo mesto, ogled, pogostitev in pozornost.</a:t>
            </a:r>
          </a:p>
          <a:p>
            <a:pPr algn="just"/>
            <a:r>
              <a:rPr lang="sl-SI" sz="3100" b="1" dirty="0" smtClean="0">
                <a:solidFill>
                  <a:srgbClr val="0070C0"/>
                </a:solidFill>
              </a:rPr>
              <a:t>Želimo vam veliko osebnega zadovoljstva in uspehov pri uresničevanju strateških načrtov šole in dela z mladimi</a:t>
            </a:r>
            <a:r>
              <a:rPr lang="sl-SI" b="1" dirty="0" smtClean="0">
                <a:solidFill>
                  <a:srgbClr val="0070C0"/>
                </a:solidFill>
              </a:rPr>
              <a:t>. </a:t>
            </a:r>
          </a:p>
        </p:txBody>
      </p:sp>
      <p:sp>
        <p:nvSpPr>
          <p:cNvPr id="4" name="Označba mesta vsebine 3"/>
          <p:cNvSpPr>
            <a:spLocks noGrp="1"/>
          </p:cNvSpPr>
          <p:nvPr>
            <p:ph sz="half" idx="2"/>
          </p:nvPr>
        </p:nvSpPr>
        <p:spPr/>
        <p:txBody>
          <a:bodyPr>
            <a:normAutofit fontScale="70000" lnSpcReduction="20000"/>
          </a:bodyPr>
          <a:lstStyle/>
          <a:p>
            <a:pPr marL="228600" lvl="1">
              <a:spcBef>
                <a:spcPts val="1000"/>
              </a:spcBef>
            </a:pPr>
            <a:endParaRPr lang="sl-SI" sz="2800" b="1" dirty="0" smtClean="0">
              <a:solidFill>
                <a:srgbClr val="002060"/>
              </a:solidFill>
            </a:endParaRPr>
          </a:p>
          <a:p>
            <a:pPr marL="228600" lvl="1">
              <a:spcBef>
                <a:spcPts val="1000"/>
              </a:spcBef>
            </a:pPr>
            <a:endParaRPr lang="sl-SI" sz="2800" b="1" dirty="0" smtClean="0">
              <a:solidFill>
                <a:srgbClr val="002060"/>
              </a:solidFill>
            </a:endParaRPr>
          </a:p>
          <a:p>
            <a:pPr marL="228600" lvl="1">
              <a:spcBef>
                <a:spcPts val="1000"/>
              </a:spcBef>
            </a:pPr>
            <a:endParaRPr lang="sl-SI" sz="2800" b="1" dirty="0">
              <a:solidFill>
                <a:srgbClr val="002060"/>
              </a:solidFill>
            </a:endParaRPr>
          </a:p>
          <a:p>
            <a:pPr marL="228600" lvl="1">
              <a:spcBef>
                <a:spcPts val="1000"/>
              </a:spcBef>
            </a:pPr>
            <a:endParaRPr lang="sl-SI" sz="2800" b="1" dirty="0" smtClean="0">
              <a:solidFill>
                <a:srgbClr val="002060"/>
              </a:solidFill>
            </a:endParaRPr>
          </a:p>
          <a:p>
            <a:pPr marL="457200" lvl="1" indent="-457200" algn="ctr">
              <a:spcBef>
                <a:spcPts val="1000"/>
              </a:spcBef>
              <a:buFont typeface="Symbol" panose="05050102010706020507" pitchFamily="18" charset="2"/>
              <a:buChar char="©"/>
            </a:pPr>
            <a:r>
              <a:rPr lang="sl-SI" sz="3600" b="1" dirty="0" smtClean="0">
                <a:solidFill>
                  <a:srgbClr val="0070C0"/>
                </a:solidFill>
              </a:rPr>
              <a:t>Iskrena </a:t>
            </a:r>
            <a:r>
              <a:rPr lang="sl-SI" sz="3600" b="1" dirty="0">
                <a:solidFill>
                  <a:srgbClr val="0070C0"/>
                </a:solidFill>
              </a:rPr>
              <a:t>hvala.</a:t>
            </a:r>
          </a:p>
          <a:p>
            <a:endParaRPr lang="sl-SI" dirty="0"/>
          </a:p>
        </p:txBody>
      </p:sp>
      <p:sp>
        <p:nvSpPr>
          <p:cNvPr id="5" name="Označba mesta noge 4"/>
          <p:cNvSpPr>
            <a:spLocks noGrp="1"/>
          </p:cNvSpPr>
          <p:nvPr>
            <p:ph type="ftr" sz="quarter" idx="11"/>
          </p:nvPr>
        </p:nvSpPr>
        <p:spPr/>
        <p:txBody>
          <a:bodyPr/>
          <a:lstStyle/>
          <a:p>
            <a:r>
              <a:rPr lang="sl-SI" dirty="0" smtClean="0"/>
              <a:t>Cvetka Peterlin</a:t>
            </a:r>
            <a:endParaRPr lang="sl-SI" dirty="0"/>
          </a:p>
        </p:txBody>
      </p:sp>
      <p:sp>
        <p:nvSpPr>
          <p:cNvPr id="6" name="Označba mesta številke diapozitiva 5"/>
          <p:cNvSpPr>
            <a:spLocks noGrp="1"/>
          </p:cNvSpPr>
          <p:nvPr>
            <p:ph type="sldNum" sz="quarter" idx="12"/>
          </p:nvPr>
        </p:nvSpPr>
        <p:spPr/>
        <p:txBody>
          <a:bodyPr/>
          <a:lstStyle/>
          <a:p>
            <a:fld id="{80B43081-E2B1-44CC-A30D-7B1BD3DA87AC}" type="slidenum">
              <a:rPr lang="sl-SI" smtClean="0"/>
              <a:t>18</a:t>
            </a:fld>
            <a:endParaRPr lang="sl-SI" dirty="0"/>
          </a:p>
        </p:txBody>
      </p:sp>
    </p:spTree>
    <p:extLst>
      <p:ext uri="{BB962C8B-B14F-4D97-AF65-F5344CB8AC3E}">
        <p14:creationId xmlns:p14="http://schemas.microsoft.com/office/powerpoint/2010/main" val="6770769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sl-SI" dirty="0" smtClean="0"/>
              <a:t>Voščilo </a:t>
            </a:r>
            <a:endParaRPr lang="sl-SI" dirty="0"/>
          </a:p>
        </p:txBody>
      </p:sp>
      <p:sp>
        <p:nvSpPr>
          <p:cNvPr id="3" name="Označba mesta vsebine 2"/>
          <p:cNvSpPr>
            <a:spLocks noGrp="1"/>
          </p:cNvSpPr>
          <p:nvPr>
            <p:ph sz="half" idx="1"/>
          </p:nvPr>
        </p:nvSpPr>
        <p:spPr/>
        <p:txBody>
          <a:bodyPr>
            <a:normAutofit fontScale="85000" lnSpcReduction="20000"/>
          </a:bodyPr>
          <a:lstStyle/>
          <a:p>
            <a:pPr algn="ctr"/>
            <a:r>
              <a:rPr lang="sl-SI" i="1" dirty="0">
                <a:solidFill>
                  <a:srgbClr val="0070C0"/>
                </a:solidFill>
              </a:rPr>
              <a:t>Sreča je čudežni prah,</a:t>
            </a:r>
            <a:br>
              <a:rPr lang="sl-SI" i="1" dirty="0">
                <a:solidFill>
                  <a:srgbClr val="0070C0"/>
                </a:solidFill>
              </a:rPr>
            </a:br>
            <a:r>
              <a:rPr lang="sl-SI" i="1" dirty="0">
                <a:solidFill>
                  <a:srgbClr val="0070C0"/>
                </a:solidFill>
              </a:rPr>
              <a:t>ki ga narava iz svojih</a:t>
            </a:r>
            <a:br>
              <a:rPr lang="sl-SI" i="1" dirty="0">
                <a:solidFill>
                  <a:srgbClr val="0070C0"/>
                </a:solidFill>
              </a:rPr>
            </a:br>
            <a:r>
              <a:rPr lang="sl-SI" i="1" dirty="0">
                <a:solidFill>
                  <a:srgbClr val="0070C0"/>
                </a:solidFill>
              </a:rPr>
              <a:t>angelskih rok strese v naše</a:t>
            </a:r>
            <a:br>
              <a:rPr lang="sl-SI" i="1" dirty="0">
                <a:solidFill>
                  <a:srgbClr val="0070C0"/>
                </a:solidFill>
              </a:rPr>
            </a:br>
            <a:r>
              <a:rPr lang="sl-SI" i="1" dirty="0">
                <a:solidFill>
                  <a:srgbClr val="0070C0"/>
                </a:solidFill>
              </a:rPr>
              <a:t>naročje, da ga čuvamo in</a:t>
            </a:r>
            <a:br>
              <a:rPr lang="sl-SI" i="1" dirty="0">
                <a:solidFill>
                  <a:srgbClr val="0070C0"/>
                </a:solidFill>
              </a:rPr>
            </a:br>
            <a:r>
              <a:rPr lang="sl-SI" i="1" dirty="0">
                <a:solidFill>
                  <a:srgbClr val="0070C0"/>
                </a:solidFill>
              </a:rPr>
              <a:t>negujemo z medsebojno toplino</a:t>
            </a:r>
            <a:br>
              <a:rPr lang="sl-SI" i="1" dirty="0">
                <a:solidFill>
                  <a:srgbClr val="0070C0"/>
                </a:solidFill>
              </a:rPr>
            </a:br>
            <a:r>
              <a:rPr lang="sl-SI" i="1" dirty="0">
                <a:solidFill>
                  <a:srgbClr val="0070C0"/>
                </a:solidFill>
              </a:rPr>
              <a:t>in razumevanjem, </a:t>
            </a:r>
            <a:endParaRPr lang="sl-SI" i="1" dirty="0" smtClean="0">
              <a:solidFill>
                <a:srgbClr val="0070C0"/>
              </a:solidFill>
            </a:endParaRPr>
          </a:p>
          <a:p>
            <a:pPr marL="0" indent="0" algn="ctr">
              <a:buNone/>
            </a:pPr>
            <a:r>
              <a:rPr lang="sl-SI" i="1" dirty="0" smtClean="0">
                <a:solidFill>
                  <a:srgbClr val="0070C0"/>
                </a:solidFill>
              </a:rPr>
              <a:t>s </a:t>
            </a:r>
            <a:r>
              <a:rPr lang="sl-SI" i="1" dirty="0">
                <a:solidFill>
                  <a:srgbClr val="0070C0"/>
                </a:solidFill>
              </a:rPr>
              <a:t>prijateljsko iskrenostjo</a:t>
            </a:r>
            <a:br>
              <a:rPr lang="sl-SI" i="1" dirty="0">
                <a:solidFill>
                  <a:srgbClr val="0070C0"/>
                </a:solidFill>
              </a:rPr>
            </a:br>
            <a:r>
              <a:rPr lang="sl-SI" i="1" dirty="0">
                <a:solidFill>
                  <a:srgbClr val="0070C0"/>
                </a:solidFill>
              </a:rPr>
              <a:t>in pomočjo</a:t>
            </a:r>
            <a:r>
              <a:rPr lang="sl-SI" i="1" dirty="0" smtClean="0">
                <a:solidFill>
                  <a:srgbClr val="0070C0"/>
                </a:solidFill>
              </a:rPr>
              <a:t>.</a:t>
            </a:r>
          </a:p>
          <a:p>
            <a:pPr marL="0" indent="0" algn="ctr">
              <a:buNone/>
            </a:pPr>
            <a:r>
              <a:rPr lang="sl-SI" i="1" dirty="0">
                <a:solidFill>
                  <a:srgbClr val="0070C0"/>
                </a:solidFill>
              </a:rPr>
              <a:t/>
            </a:r>
            <a:br>
              <a:rPr lang="sl-SI" i="1" dirty="0">
                <a:solidFill>
                  <a:srgbClr val="0070C0"/>
                </a:solidFill>
              </a:rPr>
            </a:br>
            <a:r>
              <a:rPr lang="sl-SI" i="1" dirty="0">
                <a:solidFill>
                  <a:srgbClr val="0070C0"/>
                </a:solidFill>
              </a:rPr>
              <a:t>Želim </a:t>
            </a:r>
            <a:r>
              <a:rPr lang="sl-SI" i="1" dirty="0" smtClean="0">
                <a:solidFill>
                  <a:srgbClr val="0070C0"/>
                </a:solidFill>
              </a:rPr>
              <a:t>vam in vašim domačim</a:t>
            </a:r>
          </a:p>
          <a:p>
            <a:pPr marL="0" indent="0" algn="ctr">
              <a:buNone/>
            </a:pPr>
            <a:r>
              <a:rPr lang="sl-SI" i="1" dirty="0" smtClean="0">
                <a:solidFill>
                  <a:srgbClr val="0070C0"/>
                </a:solidFill>
              </a:rPr>
              <a:t>mnogo </a:t>
            </a:r>
            <a:r>
              <a:rPr lang="sl-SI" i="1" dirty="0">
                <a:solidFill>
                  <a:srgbClr val="0070C0"/>
                </a:solidFill>
              </a:rPr>
              <a:t>čudežnega prahu,</a:t>
            </a:r>
            <a:br>
              <a:rPr lang="sl-SI" i="1" dirty="0">
                <a:solidFill>
                  <a:srgbClr val="0070C0"/>
                </a:solidFill>
              </a:rPr>
            </a:br>
            <a:r>
              <a:rPr lang="sl-SI" i="1" dirty="0">
                <a:solidFill>
                  <a:srgbClr val="0070C0"/>
                </a:solidFill>
              </a:rPr>
              <a:t>zdravja in izpolnitev želja v letu 2024</a:t>
            </a:r>
            <a:r>
              <a:rPr lang="sl-SI" i="1" dirty="0" smtClean="0">
                <a:solidFill>
                  <a:srgbClr val="0070C0"/>
                </a:solidFill>
              </a:rPr>
              <a:t>.</a:t>
            </a:r>
          </a:p>
          <a:p>
            <a:pPr marL="0" indent="0" algn="ctr">
              <a:buNone/>
            </a:pPr>
            <a:r>
              <a:rPr lang="sl-SI" dirty="0" smtClean="0">
                <a:solidFill>
                  <a:srgbClr val="0070C0"/>
                </a:solidFill>
              </a:rPr>
              <a:t> </a:t>
            </a:r>
            <a:endParaRPr lang="sl-SI" dirty="0">
              <a:solidFill>
                <a:srgbClr val="0070C0"/>
              </a:solidFill>
            </a:endParaRPr>
          </a:p>
        </p:txBody>
      </p:sp>
      <p:sp>
        <p:nvSpPr>
          <p:cNvPr id="7" name="Označba mesta vsebine 6"/>
          <p:cNvSpPr>
            <a:spLocks noGrp="1"/>
          </p:cNvSpPr>
          <p:nvPr>
            <p:ph sz="half" idx="2"/>
          </p:nvPr>
        </p:nvSpPr>
        <p:spPr/>
        <p:txBody>
          <a:bodyPr/>
          <a:lstStyle/>
          <a:p>
            <a:pPr marL="0" indent="0" algn="ctr">
              <a:buNone/>
            </a:pPr>
            <a:r>
              <a:rPr lang="sl-SI" i="1" dirty="0" smtClean="0">
                <a:solidFill>
                  <a:srgbClr val="0070C0"/>
                </a:solidFill>
              </a:rPr>
              <a:t>Srečno.</a:t>
            </a:r>
            <a:endParaRPr lang="sl-SI" i="1" dirty="0">
              <a:solidFill>
                <a:srgbClr val="0070C0"/>
              </a:solidFill>
            </a:endParaRPr>
          </a:p>
        </p:txBody>
      </p:sp>
      <p:pic>
        <p:nvPicPr>
          <p:cNvPr id="8" name="Slika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2369126"/>
            <a:ext cx="5181599" cy="2937165"/>
          </a:xfrm>
          <a:prstGeom prst="rect">
            <a:avLst/>
          </a:prstGeom>
        </p:spPr>
      </p:pic>
      <p:sp>
        <p:nvSpPr>
          <p:cNvPr id="9" name="Označba mesta noge 8"/>
          <p:cNvSpPr>
            <a:spLocks noGrp="1"/>
          </p:cNvSpPr>
          <p:nvPr>
            <p:ph type="ftr" sz="quarter" idx="11"/>
          </p:nvPr>
        </p:nvSpPr>
        <p:spPr/>
        <p:txBody>
          <a:bodyPr/>
          <a:lstStyle/>
          <a:p>
            <a:r>
              <a:rPr lang="sl-SI" dirty="0" smtClean="0"/>
              <a:t>Cvetka Peterlin</a:t>
            </a:r>
            <a:endParaRPr lang="sl-SI" dirty="0"/>
          </a:p>
        </p:txBody>
      </p:sp>
      <p:sp>
        <p:nvSpPr>
          <p:cNvPr id="10" name="Označba mesta številke diapozitiva 9"/>
          <p:cNvSpPr>
            <a:spLocks noGrp="1"/>
          </p:cNvSpPr>
          <p:nvPr>
            <p:ph type="sldNum" sz="quarter" idx="12"/>
          </p:nvPr>
        </p:nvSpPr>
        <p:spPr/>
        <p:txBody>
          <a:bodyPr/>
          <a:lstStyle/>
          <a:p>
            <a:fld id="{80B43081-E2B1-44CC-A30D-7B1BD3DA87AC}" type="slidenum">
              <a:rPr lang="sl-SI" smtClean="0"/>
              <a:t>19</a:t>
            </a:fld>
            <a:endParaRPr lang="sl-SI" dirty="0"/>
          </a:p>
        </p:txBody>
      </p:sp>
    </p:spTree>
    <p:extLst>
      <p:ext uri="{BB962C8B-B14F-4D97-AF65-F5344CB8AC3E}">
        <p14:creationId xmlns:p14="http://schemas.microsoft.com/office/powerpoint/2010/main" val="3969993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1944</Words>
  <Application>Microsoft Office PowerPoint</Application>
  <PresentationFormat>Širokozaslonsko</PresentationFormat>
  <Paragraphs>161</Paragraphs>
  <Slides>19</Slides>
  <Notes>6</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19</vt:i4>
      </vt:variant>
    </vt:vector>
  </HeadingPairs>
  <TitlesOfParts>
    <vt:vector size="25" baseType="lpstr">
      <vt:lpstr>Arial</vt:lpstr>
      <vt:lpstr>Calibri</vt:lpstr>
      <vt:lpstr>Calibri Light</vt:lpstr>
      <vt:lpstr>Courier New</vt:lpstr>
      <vt:lpstr>Symbol</vt:lpstr>
      <vt:lpstr>Officeova tema</vt:lpstr>
      <vt:lpstr>Klub upokojencev  Šolskega centra Novo mesto</vt:lpstr>
      <vt:lpstr>Uresničevanje vizije  Šolskega centra Novo mesto </vt:lpstr>
      <vt:lpstr>Odhodi v večnost  – ohranjanje hvaležnega spomina</vt:lpstr>
      <vt:lpstr>Način obveščanja članov Kluba upokojencev Šolskega centra Novo mesto</vt:lpstr>
      <vt:lpstr>Pregled aktivnosti kluba po mesecih za leto 2023 Ogled destilarne in čokoladnice Berryshka</vt:lpstr>
      <vt:lpstr>Seja upravnega odbora  Kluba upokojencev  Šolskega centra Novo mesto </vt:lpstr>
      <vt:lpstr>Potopisno predavanje gospe Julije Krajšek Souvan – Po Aljaski in Namibiji </vt:lpstr>
      <vt:lpstr>Prireditev v počastitev kulturnega praznika na temo Dom – domovina- svet</vt:lpstr>
      <vt:lpstr>Ogled gradu Raihenburg v Brestanici </vt:lpstr>
      <vt:lpstr>Obisk zeliščarskega centra JV Slovenije v Zagradu pri Škocjanu </vt:lpstr>
      <vt:lpstr>Ogled razgledne ploščadi zvonika stolne cerkve sv. Nikolaja v Novem mestu</vt:lpstr>
      <vt:lpstr>Izlet članov kluba v Prago</vt:lpstr>
      <vt:lpstr>Sprehod po delu Knafelčeve poti  v Novem mestu</vt:lpstr>
      <vt:lpstr>Ogled letalskega kluba v Šentvidu pri Stični </vt:lpstr>
      <vt:lpstr>Sprehod po Trški Gori  z organizirano vinogradniško malico</vt:lpstr>
      <vt:lpstr>Ogled Muslimanskega kulturnega centra  v Ljubljani</vt:lpstr>
      <vt:lpstr>Adventno praznični sprehod skozi Novo mesto</vt:lpstr>
      <vt:lpstr>Povabilo Šolskega centra Novo mesto na prednovoletno druženje upokojencev </vt:lpstr>
      <vt:lpstr>Voščilo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uporabnik</dc:creator>
  <cp:lastModifiedBy>uporabnik</cp:lastModifiedBy>
  <cp:revision>39</cp:revision>
  <dcterms:created xsi:type="dcterms:W3CDTF">2023-12-17T12:25:56Z</dcterms:created>
  <dcterms:modified xsi:type="dcterms:W3CDTF">2023-12-20T19:27:19Z</dcterms:modified>
  <cp:contentStatus/>
</cp:coreProperties>
</file>